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7"/>
  </p:notesMasterIdLst>
  <p:sldIdLst>
    <p:sldId id="256" r:id="rId2"/>
    <p:sldId id="258" r:id="rId3"/>
    <p:sldId id="273" r:id="rId4"/>
    <p:sldId id="260" r:id="rId5"/>
    <p:sldId id="261" r:id="rId6"/>
    <p:sldId id="274" r:id="rId7"/>
    <p:sldId id="263" r:id="rId8"/>
    <p:sldId id="320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71" r:id="rId18"/>
    <p:sldId id="286" r:id="rId19"/>
    <p:sldId id="313" r:id="rId20"/>
    <p:sldId id="300" r:id="rId21"/>
    <p:sldId id="304" r:id="rId22"/>
    <p:sldId id="305" r:id="rId23"/>
    <p:sldId id="299" r:id="rId24"/>
    <p:sldId id="308" r:id="rId25"/>
    <p:sldId id="321" r:id="rId26"/>
    <p:sldId id="309" r:id="rId27"/>
    <p:sldId id="323" r:id="rId28"/>
    <p:sldId id="322" r:id="rId29"/>
    <p:sldId id="324" r:id="rId30"/>
    <p:sldId id="315" r:id="rId31"/>
    <p:sldId id="314" r:id="rId32"/>
    <p:sldId id="325" r:id="rId33"/>
    <p:sldId id="318" r:id="rId34"/>
    <p:sldId id="316" r:id="rId35"/>
    <p:sldId id="312" r:id="rId36"/>
    <p:sldId id="319" r:id="rId37"/>
    <p:sldId id="326" r:id="rId38"/>
    <p:sldId id="329" r:id="rId39"/>
    <p:sldId id="330" r:id="rId40"/>
    <p:sldId id="332" r:id="rId41"/>
    <p:sldId id="333" r:id="rId42"/>
    <p:sldId id="334" r:id="rId43"/>
    <p:sldId id="335" r:id="rId44"/>
    <p:sldId id="342" r:id="rId45"/>
    <p:sldId id="337" r:id="rId46"/>
    <p:sldId id="336" r:id="rId47"/>
    <p:sldId id="338" r:id="rId48"/>
    <p:sldId id="339" r:id="rId49"/>
    <p:sldId id="340" r:id="rId50"/>
    <p:sldId id="341" r:id="rId51"/>
    <p:sldId id="343" r:id="rId52"/>
    <p:sldId id="344" r:id="rId53"/>
    <p:sldId id="287" r:id="rId54"/>
    <p:sldId id="285" r:id="rId55"/>
    <p:sldId id="296" r:id="rId56"/>
    <p:sldId id="262" r:id="rId57"/>
    <p:sldId id="288" r:id="rId58"/>
    <p:sldId id="289" r:id="rId59"/>
    <p:sldId id="290" r:id="rId60"/>
    <p:sldId id="291" r:id="rId61"/>
    <p:sldId id="292" r:id="rId62"/>
    <p:sldId id="295" r:id="rId63"/>
    <p:sldId id="294" r:id="rId64"/>
    <p:sldId id="297" r:id="rId65"/>
    <p:sldId id="298" r:id="rId6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7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notesMaster" Target="notesMasters/notesMaster1.xml"/><Relationship Id="rId68" Type="http://schemas.openxmlformats.org/officeDocument/2006/relationships/printerSettings" Target="printerSettings/printerSettings1.bin"/><Relationship Id="rId69" Type="http://schemas.openxmlformats.org/officeDocument/2006/relationships/presProps" Target="presProp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viewProps" Target="viewProps.xml"/><Relationship Id="rId71" Type="http://schemas.openxmlformats.org/officeDocument/2006/relationships/theme" Target="theme/theme1.xml"/><Relationship Id="rId72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645AF1-9A71-4EEA-AD4F-AA63030F0B5C}" type="doc">
      <dgm:prSet loTypeId="urn:microsoft.com/office/officeart/2005/8/layout/radial4" loCatId="relationship" qsTypeId="urn:microsoft.com/office/officeart/2005/8/quickstyle/3d4" qsCatId="3D" csTypeId="urn:microsoft.com/office/officeart/2005/8/colors/colorful1#4" csCatId="colorful" phldr="1"/>
      <dgm:spPr/>
      <dgm:t>
        <a:bodyPr/>
        <a:lstStyle/>
        <a:p>
          <a:endParaRPr lang="en-US"/>
        </a:p>
      </dgm:t>
    </dgm:pt>
    <dgm:pt modelId="{8BA2350D-D97A-4EF5-BD83-AD8A3F5A29F7}">
      <dgm:prSet phldrT="[Text]"/>
      <dgm:spPr/>
      <dgm:t>
        <a:bodyPr/>
        <a:lstStyle/>
        <a:p>
          <a:r>
            <a:rPr lang="en-US" dirty="0" smtClean="0"/>
            <a:t>Audience</a:t>
          </a:r>
          <a:endParaRPr lang="en-US" dirty="0"/>
        </a:p>
      </dgm:t>
    </dgm:pt>
    <dgm:pt modelId="{9F103ACB-DF5D-4645-B838-A8B6B07D98ED}" type="parTrans" cxnId="{27668558-E602-4466-B04B-54D0643097EF}">
      <dgm:prSet/>
      <dgm:spPr/>
      <dgm:t>
        <a:bodyPr/>
        <a:lstStyle/>
        <a:p>
          <a:endParaRPr lang="en-US"/>
        </a:p>
      </dgm:t>
    </dgm:pt>
    <dgm:pt modelId="{91E3E583-CC20-415A-B300-17347EC131D0}" type="sibTrans" cxnId="{27668558-E602-4466-B04B-54D0643097EF}">
      <dgm:prSet/>
      <dgm:spPr/>
      <dgm:t>
        <a:bodyPr/>
        <a:lstStyle/>
        <a:p>
          <a:endParaRPr lang="en-US"/>
        </a:p>
      </dgm:t>
    </dgm:pt>
    <dgm:pt modelId="{AA356B15-87FE-45C0-89D1-8AB7F51D0866}">
      <dgm:prSet phldrT="[Text]"/>
      <dgm:spPr/>
      <dgm:t>
        <a:bodyPr/>
        <a:lstStyle/>
        <a:p>
          <a:r>
            <a:rPr lang="en-US" dirty="0" smtClean="0"/>
            <a:t>Techniques</a:t>
          </a:r>
          <a:endParaRPr lang="en-US" dirty="0"/>
        </a:p>
      </dgm:t>
    </dgm:pt>
    <dgm:pt modelId="{AE02F5BE-E006-4A5E-AF30-3B7465178338}" type="parTrans" cxnId="{2E7033F4-193A-487B-835D-97CCF4722530}">
      <dgm:prSet/>
      <dgm:spPr/>
      <dgm:t>
        <a:bodyPr/>
        <a:lstStyle/>
        <a:p>
          <a:endParaRPr lang="en-US"/>
        </a:p>
      </dgm:t>
    </dgm:pt>
    <dgm:pt modelId="{ED6B68E4-850C-44F2-BED4-DC0699C87589}" type="sibTrans" cxnId="{2E7033F4-193A-487B-835D-97CCF4722530}">
      <dgm:prSet/>
      <dgm:spPr/>
      <dgm:t>
        <a:bodyPr/>
        <a:lstStyle/>
        <a:p>
          <a:endParaRPr lang="en-US"/>
        </a:p>
      </dgm:t>
    </dgm:pt>
    <dgm:pt modelId="{ED174936-B701-4BDB-9A62-2EFAA74CB8BC}">
      <dgm:prSet phldrT="[Text]"/>
      <dgm:spPr/>
      <dgm:t>
        <a:bodyPr/>
        <a:lstStyle/>
        <a:p>
          <a:r>
            <a:rPr lang="en-US" dirty="0" smtClean="0"/>
            <a:t>Risk</a:t>
          </a:r>
          <a:endParaRPr lang="en-US" dirty="0"/>
        </a:p>
      </dgm:t>
    </dgm:pt>
    <dgm:pt modelId="{093CEA1B-4742-431E-AD1D-B7A470E55B65}" type="parTrans" cxnId="{2BEA78C2-FF2F-4257-8D26-A5510E57B2B9}">
      <dgm:prSet/>
      <dgm:spPr/>
      <dgm:t>
        <a:bodyPr/>
        <a:lstStyle/>
        <a:p>
          <a:endParaRPr lang="en-US"/>
        </a:p>
      </dgm:t>
    </dgm:pt>
    <dgm:pt modelId="{33CA8DAA-494D-4072-AE4C-6C1795E241C9}" type="sibTrans" cxnId="{2BEA78C2-FF2F-4257-8D26-A5510E57B2B9}">
      <dgm:prSet/>
      <dgm:spPr/>
      <dgm:t>
        <a:bodyPr/>
        <a:lstStyle/>
        <a:p>
          <a:endParaRPr lang="en-US"/>
        </a:p>
      </dgm:t>
    </dgm:pt>
    <dgm:pt modelId="{8CF9C335-E6BC-4B51-A8E1-36220F1AE695}">
      <dgm:prSet phldrT="[Text]"/>
      <dgm:spPr/>
      <dgm:t>
        <a:bodyPr/>
        <a:lstStyle/>
        <a:p>
          <a:r>
            <a:rPr lang="en-US" dirty="0" smtClean="0"/>
            <a:t>Mission</a:t>
          </a:r>
          <a:endParaRPr lang="en-US" dirty="0"/>
        </a:p>
      </dgm:t>
    </dgm:pt>
    <dgm:pt modelId="{BC290515-5768-4077-83FB-3E17CC871565}" type="parTrans" cxnId="{F021498F-84A5-412D-920F-4563854D7F92}">
      <dgm:prSet/>
      <dgm:spPr/>
      <dgm:t>
        <a:bodyPr/>
        <a:lstStyle/>
        <a:p>
          <a:endParaRPr lang="en-US"/>
        </a:p>
      </dgm:t>
    </dgm:pt>
    <dgm:pt modelId="{92B34F8A-888D-4D00-BDCE-18376402E569}" type="sibTrans" cxnId="{F021498F-84A5-412D-920F-4563854D7F92}">
      <dgm:prSet/>
      <dgm:spPr/>
      <dgm:t>
        <a:bodyPr/>
        <a:lstStyle/>
        <a:p>
          <a:endParaRPr lang="en-US"/>
        </a:p>
      </dgm:t>
    </dgm:pt>
    <dgm:pt modelId="{AA838B6F-10D9-4E8C-AF53-FAEDD8587629}">
      <dgm:prSet/>
      <dgm:spPr/>
      <dgm:t>
        <a:bodyPr/>
        <a:lstStyle/>
        <a:p>
          <a:r>
            <a:rPr lang="en-US" dirty="0" smtClean="0"/>
            <a:t>Coverage</a:t>
          </a:r>
          <a:endParaRPr lang="en-US" dirty="0"/>
        </a:p>
      </dgm:t>
    </dgm:pt>
    <dgm:pt modelId="{24E6CB95-3142-48B9-A1FE-D71E441E0223}" type="parTrans" cxnId="{E23BC8D9-B985-450D-8F17-728CDBC7D783}">
      <dgm:prSet/>
      <dgm:spPr/>
      <dgm:t>
        <a:bodyPr/>
        <a:lstStyle/>
        <a:p>
          <a:endParaRPr lang="en-US"/>
        </a:p>
      </dgm:t>
    </dgm:pt>
    <dgm:pt modelId="{2F2BAACF-CB93-4420-8A11-855A2980C4B8}" type="sibTrans" cxnId="{E23BC8D9-B985-450D-8F17-728CDBC7D783}">
      <dgm:prSet/>
      <dgm:spPr/>
      <dgm:t>
        <a:bodyPr/>
        <a:lstStyle/>
        <a:p>
          <a:endParaRPr lang="en-US"/>
        </a:p>
      </dgm:t>
    </dgm:pt>
    <dgm:pt modelId="{63B4B321-FB4F-4CF4-B6D3-0F58C23A3C8E}">
      <dgm:prSet/>
      <dgm:spPr/>
      <dgm:t>
        <a:bodyPr/>
        <a:lstStyle/>
        <a:p>
          <a:r>
            <a:rPr lang="en-US" dirty="0" smtClean="0"/>
            <a:t>Obstacles</a:t>
          </a:r>
          <a:endParaRPr lang="en-US" dirty="0"/>
        </a:p>
      </dgm:t>
    </dgm:pt>
    <dgm:pt modelId="{245C8284-8906-4112-AEAB-562462565E8D}" type="parTrans" cxnId="{C8EEDA32-8C63-41E3-8959-6885968797B6}">
      <dgm:prSet/>
      <dgm:spPr/>
      <dgm:t>
        <a:bodyPr/>
        <a:lstStyle/>
        <a:p>
          <a:endParaRPr lang="en-US"/>
        </a:p>
      </dgm:t>
    </dgm:pt>
    <dgm:pt modelId="{BE50241F-E819-4C5E-9332-CEB10FEFB677}" type="sibTrans" cxnId="{C8EEDA32-8C63-41E3-8959-6885968797B6}">
      <dgm:prSet/>
      <dgm:spPr/>
      <dgm:t>
        <a:bodyPr/>
        <a:lstStyle/>
        <a:p>
          <a:endParaRPr lang="en-US"/>
        </a:p>
      </dgm:t>
    </dgm:pt>
    <dgm:pt modelId="{44ECCED7-0282-429C-BBDA-B0B3B6D7A6E8}">
      <dgm:prSet/>
      <dgm:spPr/>
      <dgm:t>
        <a:bodyPr/>
        <a:lstStyle/>
        <a:p>
          <a:r>
            <a:rPr lang="en-US" dirty="0" smtClean="0"/>
            <a:t>Environment</a:t>
          </a:r>
          <a:endParaRPr lang="en-US" dirty="0"/>
        </a:p>
      </dgm:t>
    </dgm:pt>
    <dgm:pt modelId="{9524BC0F-CC45-47C2-8965-80219E19BCD2}" type="sibTrans" cxnId="{58DF9A73-E49B-4AB7-96A5-FECC010FF7B6}">
      <dgm:prSet/>
      <dgm:spPr/>
      <dgm:t>
        <a:bodyPr/>
        <a:lstStyle/>
        <a:p>
          <a:endParaRPr lang="en-US"/>
        </a:p>
      </dgm:t>
    </dgm:pt>
    <dgm:pt modelId="{E0A92970-5CAD-400C-BFA2-4E25F41DCA2F}" type="parTrans" cxnId="{58DF9A73-E49B-4AB7-96A5-FECC010FF7B6}">
      <dgm:prSet/>
      <dgm:spPr/>
      <dgm:t>
        <a:bodyPr/>
        <a:lstStyle/>
        <a:p>
          <a:endParaRPr lang="en-US"/>
        </a:p>
      </dgm:t>
    </dgm:pt>
    <dgm:pt modelId="{D5697A67-650E-4D0E-8636-42E0FFCF804D}">
      <dgm:prSet phldrT="[Text]"/>
      <dgm:spPr/>
      <dgm:t>
        <a:bodyPr/>
        <a:lstStyle/>
        <a:p>
          <a:r>
            <a:rPr lang="en-US" dirty="0" smtClean="0"/>
            <a:t>Status</a:t>
          </a:r>
          <a:endParaRPr lang="en-US" dirty="0"/>
        </a:p>
      </dgm:t>
    </dgm:pt>
    <dgm:pt modelId="{46C01ADB-3D99-4E09-A15E-001635A40B07}" type="parTrans" cxnId="{F6ED1412-F3BC-4DF9-BC24-AD69589DF946}">
      <dgm:prSet/>
      <dgm:spPr/>
      <dgm:t>
        <a:bodyPr/>
        <a:lstStyle/>
        <a:p>
          <a:endParaRPr lang="en-US"/>
        </a:p>
      </dgm:t>
    </dgm:pt>
    <dgm:pt modelId="{2B32D50B-522B-45A2-9D09-8B9F2E7F7F49}" type="sibTrans" cxnId="{F6ED1412-F3BC-4DF9-BC24-AD69589DF946}">
      <dgm:prSet/>
      <dgm:spPr/>
      <dgm:t>
        <a:bodyPr/>
        <a:lstStyle/>
        <a:p>
          <a:endParaRPr lang="en-US"/>
        </a:p>
      </dgm:t>
    </dgm:pt>
    <dgm:pt modelId="{862334CD-79C2-4C3A-A8AF-2F3803AF5C94}" type="pres">
      <dgm:prSet presAssocID="{F7645AF1-9A71-4EEA-AD4F-AA63030F0B5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CB7D879-C6EE-4FF7-BF4C-F65F80803522}" type="pres">
      <dgm:prSet presAssocID="{8BA2350D-D97A-4EF5-BD83-AD8A3F5A29F7}" presName="centerShape" presStyleLbl="node0" presStyleIdx="0" presStyleCnt="1" custScaleX="86793" custScaleY="90527" custLinFactNeighborX="-691" custLinFactNeighborY="-21269"/>
      <dgm:spPr/>
      <dgm:t>
        <a:bodyPr/>
        <a:lstStyle/>
        <a:p>
          <a:endParaRPr lang="en-US"/>
        </a:p>
      </dgm:t>
    </dgm:pt>
    <dgm:pt modelId="{403EBE10-7DA8-4334-A603-87DB5BC963C7}" type="pres">
      <dgm:prSet presAssocID="{46C01ADB-3D99-4E09-A15E-001635A40B07}" presName="parTrans" presStyleLbl="bgSibTrans2D1" presStyleIdx="0" presStyleCnt="7" custAng="10758711"/>
      <dgm:spPr/>
      <dgm:t>
        <a:bodyPr/>
        <a:lstStyle/>
        <a:p>
          <a:endParaRPr lang="en-US"/>
        </a:p>
      </dgm:t>
    </dgm:pt>
    <dgm:pt modelId="{003597E4-CA63-403A-A182-615B44FF01FB}" type="pres">
      <dgm:prSet presAssocID="{D5697A67-650E-4D0E-8636-42E0FFCF804D}" presName="node" presStyleLbl="node1" presStyleIdx="0" presStyleCnt="7" custRadScaleRad="36178" custRadScaleInc="-1897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0D8965-0F05-4D2D-A7E2-EFCAAEEA951C}" type="pres">
      <dgm:prSet presAssocID="{AE02F5BE-E006-4A5E-AF30-3B7465178338}" presName="parTrans" presStyleLbl="bgSibTrans2D1" presStyleIdx="1" presStyleCnt="7"/>
      <dgm:spPr/>
      <dgm:t>
        <a:bodyPr/>
        <a:lstStyle/>
        <a:p>
          <a:endParaRPr lang="en-US"/>
        </a:p>
      </dgm:t>
    </dgm:pt>
    <dgm:pt modelId="{1D998383-EE77-43FB-A746-91CD73E904B4}" type="pres">
      <dgm:prSet presAssocID="{AA356B15-87FE-45C0-89D1-8AB7F51D0866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92115A-B415-442B-8454-FBEC54CE85E5}" type="pres">
      <dgm:prSet presAssocID="{093CEA1B-4742-431E-AD1D-B7A470E55B65}" presName="parTrans" presStyleLbl="bgSibTrans2D1" presStyleIdx="2" presStyleCnt="7"/>
      <dgm:spPr/>
      <dgm:t>
        <a:bodyPr/>
        <a:lstStyle/>
        <a:p>
          <a:endParaRPr lang="en-US"/>
        </a:p>
      </dgm:t>
    </dgm:pt>
    <dgm:pt modelId="{A0224472-E161-452E-BD31-D8723C017A2B}" type="pres">
      <dgm:prSet presAssocID="{ED174936-B701-4BDB-9A62-2EFAA74CB8BC}" presName="node" presStyleLbl="node1" presStyleIdx="2" presStyleCnt="7" custRadScaleRad="112441" custRadScaleInc="-80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3BFA0D-B576-40F0-B86A-3639385D51CA}" type="pres">
      <dgm:prSet presAssocID="{BC290515-5768-4077-83FB-3E17CC871565}" presName="parTrans" presStyleLbl="bgSibTrans2D1" presStyleIdx="3" presStyleCnt="7"/>
      <dgm:spPr/>
      <dgm:t>
        <a:bodyPr/>
        <a:lstStyle/>
        <a:p>
          <a:endParaRPr lang="en-US"/>
        </a:p>
      </dgm:t>
    </dgm:pt>
    <dgm:pt modelId="{2565D7B5-BC42-4E6A-A449-8D31DB445856}" type="pres">
      <dgm:prSet presAssocID="{8CF9C335-E6BC-4B51-A8E1-36220F1AE695}" presName="node" presStyleLbl="node1" presStyleIdx="3" presStyleCnt="7" custRadScaleRad="115464" custRadScaleInc="-27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26726A-C56B-4BBF-9072-F814506E2FB9}" type="pres">
      <dgm:prSet presAssocID="{24E6CB95-3142-48B9-A1FE-D71E441E0223}" presName="parTrans" presStyleLbl="bgSibTrans2D1" presStyleIdx="4" presStyleCnt="7"/>
      <dgm:spPr/>
      <dgm:t>
        <a:bodyPr/>
        <a:lstStyle/>
        <a:p>
          <a:endParaRPr lang="en-US"/>
        </a:p>
      </dgm:t>
    </dgm:pt>
    <dgm:pt modelId="{40DB625C-29EE-47B3-8FA9-51591CB8B054}" type="pres">
      <dgm:prSet presAssocID="{AA838B6F-10D9-4E8C-AF53-FAEDD8587629}" presName="node" presStyleLbl="node1" presStyleIdx="4" presStyleCnt="7" custRadScaleRad="110963" custRadScaleInc="32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7BB2C5-F354-4676-A78C-2D61060BE22C}" type="pres">
      <dgm:prSet presAssocID="{E0A92970-5CAD-400C-BFA2-4E25F41DCA2F}" presName="parTrans" presStyleLbl="bgSibTrans2D1" presStyleIdx="5" presStyleCnt="7"/>
      <dgm:spPr/>
      <dgm:t>
        <a:bodyPr/>
        <a:lstStyle/>
        <a:p>
          <a:endParaRPr lang="en-US"/>
        </a:p>
      </dgm:t>
    </dgm:pt>
    <dgm:pt modelId="{78B83BCE-E3AA-4504-8D39-56D02A1E63F9}" type="pres">
      <dgm:prSet presAssocID="{44ECCED7-0282-429C-BBDA-B0B3B6D7A6E8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191FC9-A64C-4252-B786-297BD9A53A98}" type="pres">
      <dgm:prSet presAssocID="{245C8284-8906-4112-AEAB-562462565E8D}" presName="parTrans" presStyleLbl="bgSibTrans2D1" presStyleIdx="6" presStyleCnt="7" custAng="10692557"/>
      <dgm:spPr/>
      <dgm:t>
        <a:bodyPr/>
        <a:lstStyle/>
        <a:p>
          <a:endParaRPr lang="en-US"/>
        </a:p>
      </dgm:t>
    </dgm:pt>
    <dgm:pt modelId="{8C172259-E69F-4746-AA0C-D2315B48CB15}" type="pres">
      <dgm:prSet presAssocID="{63B4B321-FB4F-4CF4-B6D3-0F58C23A3C8E}" presName="node" presStyleLbl="node1" presStyleIdx="6" presStyleCnt="7" custRadScaleRad="38855" custRadScaleInc="1729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2CACE9-DA1C-A44F-9E97-004848B77031}" type="presOf" srcId="{44ECCED7-0282-429C-BBDA-B0B3B6D7A6E8}" destId="{78B83BCE-E3AA-4504-8D39-56D02A1E63F9}" srcOrd="0" destOrd="0" presId="urn:microsoft.com/office/officeart/2005/8/layout/radial4"/>
    <dgm:cxn modelId="{27668558-E602-4466-B04B-54D0643097EF}" srcId="{F7645AF1-9A71-4EEA-AD4F-AA63030F0B5C}" destId="{8BA2350D-D97A-4EF5-BD83-AD8A3F5A29F7}" srcOrd="0" destOrd="0" parTransId="{9F103ACB-DF5D-4645-B838-A8B6B07D98ED}" sibTransId="{91E3E583-CC20-415A-B300-17347EC131D0}"/>
    <dgm:cxn modelId="{C348FC3E-ADB7-E54F-B2D4-BC428DC4E374}" type="presOf" srcId="{245C8284-8906-4112-AEAB-562462565E8D}" destId="{E7191FC9-A64C-4252-B786-297BD9A53A98}" srcOrd="0" destOrd="0" presId="urn:microsoft.com/office/officeart/2005/8/layout/radial4"/>
    <dgm:cxn modelId="{082A3A69-EB9F-594E-BF17-A55E138EB986}" type="presOf" srcId="{D5697A67-650E-4D0E-8636-42E0FFCF804D}" destId="{003597E4-CA63-403A-A182-615B44FF01FB}" srcOrd="0" destOrd="0" presId="urn:microsoft.com/office/officeart/2005/8/layout/radial4"/>
    <dgm:cxn modelId="{2E7033F4-193A-487B-835D-97CCF4722530}" srcId="{8BA2350D-D97A-4EF5-BD83-AD8A3F5A29F7}" destId="{AA356B15-87FE-45C0-89D1-8AB7F51D0866}" srcOrd="1" destOrd="0" parTransId="{AE02F5BE-E006-4A5E-AF30-3B7465178338}" sibTransId="{ED6B68E4-850C-44F2-BED4-DC0699C87589}"/>
    <dgm:cxn modelId="{E23BC8D9-B985-450D-8F17-728CDBC7D783}" srcId="{8BA2350D-D97A-4EF5-BD83-AD8A3F5A29F7}" destId="{AA838B6F-10D9-4E8C-AF53-FAEDD8587629}" srcOrd="4" destOrd="0" parTransId="{24E6CB95-3142-48B9-A1FE-D71E441E0223}" sibTransId="{2F2BAACF-CB93-4420-8A11-855A2980C4B8}"/>
    <dgm:cxn modelId="{2784A424-53C6-2F4F-B831-79AE24BAB483}" type="presOf" srcId="{BC290515-5768-4077-83FB-3E17CC871565}" destId="{113BFA0D-B576-40F0-B86A-3639385D51CA}" srcOrd="0" destOrd="0" presId="urn:microsoft.com/office/officeart/2005/8/layout/radial4"/>
    <dgm:cxn modelId="{074002A1-B1D9-4344-84F8-DE0E76F47FFD}" type="presOf" srcId="{63B4B321-FB4F-4CF4-B6D3-0F58C23A3C8E}" destId="{8C172259-E69F-4746-AA0C-D2315B48CB15}" srcOrd="0" destOrd="0" presId="urn:microsoft.com/office/officeart/2005/8/layout/radial4"/>
    <dgm:cxn modelId="{F021498F-84A5-412D-920F-4563854D7F92}" srcId="{8BA2350D-D97A-4EF5-BD83-AD8A3F5A29F7}" destId="{8CF9C335-E6BC-4B51-A8E1-36220F1AE695}" srcOrd="3" destOrd="0" parTransId="{BC290515-5768-4077-83FB-3E17CC871565}" sibTransId="{92B34F8A-888D-4D00-BDCE-18376402E569}"/>
    <dgm:cxn modelId="{847473EC-559E-0347-85CD-D2B476D6FDEA}" type="presOf" srcId="{AA356B15-87FE-45C0-89D1-8AB7F51D0866}" destId="{1D998383-EE77-43FB-A746-91CD73E904B4}" srcOrd="0" destOrd="0" presId="urn:microsoft.com/office/officeart/2005/8/layout/radial4"/>
    <dgm:cxn modelId="{DF40F6E9-AE4E-2043-87D0-B25F0C2D956E}" type="presOf" srcId="{AA838B6F-10D9-4E8C-AF53-FAEDD8587629}" destId="{40DB625C-29EE-47B3-8FA9-51591CB8B054}" srcOrd="0" destOrd="0" presId="urn:microsoft.com/office/officeart/2005/8/layout/radial4"/>
    <dgm:cxn modelId="{B8F94D07-84CA-4C43-8E3F-38CA724BA6D6}" type="presOf" srcId="{AE02F5BE-E006-4A5E-AF30-3B7465178338}" destId="{AE0D8965-0F05-4D2D-A7E2-EFCAAEEA951C}" srcOrd="0" destOrd="0" presId="urn:microsoft.com/office/officeart/2005/8/layout/radial4"/>
    <dgm:cxn modelId="{6C510610-293C-FF40-BF43-79E9BF65EE41}" type="presOf" srcId="{8BA2350D-D97A-4EF5-BD83-AD8A3F5A29F7}" destId="{9CB7D879-C6EE-4FF7-BF4C-F65F80803522}" srcOrd="0" destOrd="0" presId="urn:microsoft.com/office/officeart/2005/8/layout/radial4"/>
    <dgm:cxn modelId="{DACA31F4-D73C-D140-BFB5-330B67C8B553}" type="presOf" srcId="{ED174936-B701-4BDB-9A62-2EFAA74CB8BC}" destId="{A0224472-E161-452E-BD31-D8723C017A2B}" srcOrd="0" destOrd="0" presId="urn:microsoft.com/office/officeart/2005/8/layout/radial4"/>
    <dgm:cxn modelId="{E614B6DB-6F21-4042-9FFB-D27B3A0AF155}" type="presOf" srcId="{E0A92970-5CAD-400C-BFA2-4E25F41DCA2F}" destId="{567BB2C5-F354-4676-A78C-2D61060BE22C}" srcOrd="0" destOrd="0" presId="urn:microsoft.com/office/officeart/2005/8/layout/radial4"/>
    <dgm:cxn modelId="{2BEA78C2-FF2F-4257-8D26-A5510E57B2B9}" srcId="{8BA2350D-D97A-4EF5-BD83-AD8A3F5A29F7}" destId="{ED174936-B701-4BDB-9A62-2EFAA74CB8BC}" srcOrd="2" destOrd="0" parTransId="{093CEA1B-4742-431E-AD1D-B7A470E55B65}" sibTransId="{33CA8DAA-494D-4072-AE4C-6C1795E241C9}"/>
    <dgm:cxn modelId="{F6ED1412-F3BC-4DF9-BC24-AD69589DF946}" srcId="{8BA2350D-D97A-4EF5-BD83-AD8A3F5A29F7}" destId="{D5697A67-650E-4D0E-8636-42E0FFCF804D}" srcOrd="0" destOrd="0" parTransId="{46C01ADB-3D99-4E09-A15E-001635A40B07}" sibTransId="{2B32D50B-522B-45A2-9D09-8B9F2E7F7F49}"/>
    <dgm:cxn modelId="{75E650D2-CA91-864C-B858-0CC9B718FDE9}" type="presOf" srcId="{8CF9C335-E6BC-4B51-A8E1-36220F1AE695}" destId="{2565D7B5-BC42-4E6A-A449-8D31DB445856}" srcOrd="0" destOrd="0" presId="urn:microsoft.com/office/officeart/2005/8/layout/radial4"/>
    <dgm:cxn modelId="{F9A3C459-39A9-1645-831B-03125C758BB0}" type="presOf" srcId="{24E6CB95-3142-48B9-A1FE-D71E441E0223}" destId="{7626726A-C56B-4BBF-9072-F814506E2FB9}" srcOrd="0" destOrd="0" presId="urn:microsoft.com/office/officeart/2005/8/layout/radial4"/>
    <dgm:cxn modelId="{18064A8A-1AF2-EF44-BC76-7DA11CD71054}" type="presOf" srcId="{093CEA1B-4742-431E-AD1D-B7A470E55B65}" destId="{0B92115A-B415-442B-8454-FBEC54CE85E5}" srcOrd="0" destOrd="0" presId="urn:microsoft.com/office/officeart/2005/8/layout/radial4"/>
    <dgm:cxn modelId="{9069F40B-2E9C-724F-B642-DF151125631C}" type="presOf" srcId="{46C01ADB-3D99-4E09-A15E-001635A40B07}" destId="{403EBE10-7DA8-4334-A603-87DB5BC963C7}" srcOrd="0" destOrd="0" presId="urn:microsoft.com/office/officeart/2005/8/layout/radial4"/>
    <dgm:cxn modelId="{58DF9A73-E49B-4AB7-96A5-FECC010FF7B6}" srcId="{8BA2350D-D97A-4EF5-BD83-AD8A3F5A29F7}" destId="{44ECCED7-0282-429C-BBDA-B0B3B6D7A6E8}" srcOrd="5" destOrd="0" parTransId="{E0A92970-5CAD-400C-BFA2-4E25F41DCA2F}" sibTransId="{9524BC0F-CC45-47C2-8965-80219E19BCD2}"/>
    <dgm:cxn modelId="{479C99A1-4F42-C64E-AECA-0C9EAA6D247A}" type="presOf" srcId="{F7645AF1-9A71-4EEA-AD4F-AA63030F0B5C}" destId="{862334CD-79C2-4C3A-A8AF-2F3803AF5C94}" srcOrd="0" destOrd="0" presId="urn:microsoft.com/office/officeart/2005/8/layout/radial4"/>
    <dgm:cxn modelId="{C8EEDA32-8C63-41E3-8959-6885968797B6}" srcId="{8BA2350D-D97A-4EF5-BD83-AD8A3F5A29F7}" destId="{63B4B321-FB4F-4CF4-B6D3-0F58C23A3C8E}" srcOrd="6" destOrd="0" parTransId="{245C8284-8906-4112-AEAB-562462565E8D}" sibTransId="{BE50241F-E819-4C5E-9332-CEB10FEFB677}"/>
    <dgm:cxn modelId="{4AA8DBFA-CA21-4C42-B612-E1A2034CB843}" type="presParOf" srcId="{862334CD-79C2-4C3A-A8AF-2F3803AF5C94}" destId="{9CB7D879-C6EE-4FF7-BF4C-F65F80803522}" srcOrd="0" destOrd="0" presId="urn:microsoft.com/office/officeart/2005/8/layout/radial4"/>
    <dgm:cxn modelId="{D07D3E3A-573F-F94A-995F-E07D6636BF3B}" type="presParOf" srcId="{862334CD-79C2-4C3A-A8AF-2F3803AF5C94}" destId="{403EBE10-7DA8-4334-A603-87DB5BC963C7}" srcOrd="1" destOrd="0" presId="urn:microsoft.com/office/officeart/2005/8/layout/radial4"/>
    <dgm:cxn modelId="{777C150E-6939-2F41-A05F-B329138B5B4E}" type="presParOf" srcId="{862334CD-79C2-4C3A-A8AF-2F3803AF5C94}" destId="{003597E4-CA63-403A-A182-615B44FF01FB}" srcOrd="2" destOrd="0" presId="urn:microsoft.com/office/officeart/2005/8/layout/radial4"/>
    <dgm:cxn modelId="{A15B7EA8-185D-6640-AC47-105B21ED99D8}" type="presParOf" srcId="{862334CD-79C2-4C3A-A8AF-2F3803AF5C94}" destId="{AE0D8965-0F05-4D2D-A7E2-EFCAAEEA951C}" srcOrd="3" destOrd="0" presId="urn:microsoft.com/office/officeart/2005/8/layout/radial4"/>
    <dgm:cxn modelId="{1A62D9C9-18A8-6D4E-8698-B86550C92464}" type="presParOf" srcId="{862334CD-79C2-4C3A-A8AF-2F3803AF5C94}" destId="{1D998383-EE77-43FB-A746-91CD73E904B4}" srcOrd="4" destOrd="0" presId="urn:microsoft.com/office/officeart/2005/8/layout/radial4"/>
    <dgm:cxn modelId="{E7ABA903-CD50-5341-A8F8-A134C2F6BE84}" type="presParOf" srcId="{862334CD-79C2-4C3A-A8AF-2F3803AF5C94}" destId="{0B92115A-B415-442B-8454-FBEC54CE85E5}" srcOrd="5" destOrd="0" presId="urn:microsoft.com/office/officeart/2005/8/layout/radial4"/>
    <dgm:cxn modelId="{45EC81B4-83B3-E144-ACDC-6500F1815367}" type="presParOf" srcId="{862334CD-79C2-4C3A-A8AF-2F3803AF5C94}" destId="{A0224472-E161-452E-BD31-D8723C017A2B}" srcOrd="6" destOrd="0" presId="urn:microsoft.com/office/officeart/2005/8/layout/radial4"/>
    <dgm:cxn modelId="{15364A05-A612-AC48-B301-033D6A31083F}" type="presParOf" srcId="{862334CD-79C2-4C3A-A8AF-2F3803AF5C94}" destId="{113BFA0D-B576-40F0-B86A-3639385D51CA}" srcOrd="7" destOrd="0" presId="urn:microsoft.com/office/officeart/2005/8/layout/radial4"/>
    <dgm:cxn modelId="{14B6C604-B034-AF4E-9947-9A0EFF630638}" type="presParOf" srcId="{862334CD-79C2-4C3A-A8AF-2F3803AF5C94}" destId="{2565D7B5-BC42-4E6A-A449-8D31DB445856}" srcOrd="8" destOrd="0" presId="urn:microsoft.com/office/officeart/2005/8/layout/radial4"/>
    <dgm:cxn modelId="{16682E4F-F232-1F4B-9839-B31A56C9A952}" type="presParOf" srcId="{862334CD-79C2-4C3A-A8AF-2F3803AF5C94}" destId="{7626726A-C56B-4BBF-9072-F814506E2FB9}" srcOrd="9" destOrd="0" presId="urn:microsoft.com/office/officeart/2005/8/layout/radial4"/>
    <dgm:cxn modelId="{B5743F2C-1BFA-5C4D-BE8C-A8E75586D2BD}" type="presParOf" srcId="{862334CD-79C2-4C3A-A8AF-2F3803AF5C94}" destId="{40DB625C-29EE-47B3-8FA9-51591CB8B054}" srcOrd="10" destOrd="0" presId="urn:microsoft.com/office/officeart/2005/8/layout/radial4"/>
    <dgm:cxn modelId="{A2C02332-411B-DE46-B2A3-8D22F686E401}" type="presParOf" srcId="{862334CD-79C2-4C3A-A8AF-2F3803AF5C94}" destId="{567BB2C5-F354-4676-A78C-2D61060BE22C}" srcOrd="11" destOrd="0" presId="urn:microsoft.com/office/officeart/2005/8/layout/radial4"/>
    <dgm:cxn modelId="{16872532-5CC3-F944-94A5-0034CF007F10}" type="presParOf" srcId="{862334CD-79C2-4C3A-A8AF-2F3803AF5C94}" destId="{78B83BCE-E3AA-4504-8D39-56D02A1E63F9}" srcOrd="12" destOrd="0" presId="urn:microsoft.com/office/officeart/2005/8/layout/radial4"/>
    <dgm:cxn modelId="{752E5575-989D-E04B-AAD6-6E777934ECDB}" type="presParOf" srcId="{862334CD-79C2-4C3A-A8AF-2F3803AF5C94}" destId="{E7191FC9-A64C-4252-B786-297BD9A53A98}" srcOrd="13" destOrd="0" presId="urn:microsoft.com/office/officeart/2005/8/layout/radial4"/>
    <dgm:cxn modelId="{5AFED88D-B977-1E4B-A2DE-74FF1FB4596F}" type="presParOf" srcId="{862334CD-79C2-4C3A-A8AF-2F3803AF5C94}" destId="{8C172259-E69F-4746-AA0C-D2315B48CB15}" srcOrd="1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B7D879-C6EE-4FF7-BF4C-F65F80803522}">
      <dsp:nvSpPr>
        <dsp:cNvPr id="0" name=""/>
        <dsp:cNvSpPr/>
      </dsp:nvSpPr>
      <dsp:spPr>
        <a:xfrm>
          <a:off x="3237637" y="1486944"/>
          <a:ext cx="1593474" cy="16620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Audience</a:t>
          </a:r>
          <a:endParaRPr lang="en-US" sz="2200" kern="1200" dirty="0"/>
        </a:p>
      </dsp:txBody>
      <dsp:txXfrm>
        <a:off x="3470996" y="1730342"/>
        <a:ext cx="1126756" cy="1175232"/>
      </dsp:txXfrm>
    </dsp:sp>
    <dsp:sp modelId="{403EBE10-7DA8-4334-A603-87DB5BC963C7}">
      <dsp:nvSpPr>
        <dsp:cNvPr id="0" name=""/>
        <dsp:cNvSpPr/>
      </dsp:nvSpPr>
      <dsp:spPr>
        <a:xfrm rot="17506105">
          <a:off x="3062110" y="3294552"/>
          <a:ext cx="920955" cy="523245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25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3597E4-CA63-403A-A182-615B44FF01FB}">
      <dsp:nvSpPr>
        <dsp:cNvPr id="0" name=""/>
        <dsp:cNvSpPr/>
      </dsp:nvSpPr>
      <dsp:spPr>
        <a:xfrm>
          <a:off x="2704111" y="3467668"/>
          <a:ext cx="1285163" cy="102813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Status</a:t>
          </a:r>
          <a:endParaRPr lang="en-US" sz="1700" kern="1200" dirty="0"/>
        </a:p>
      </dsp:txBody>
      <dsp:txXfrm>
        <a:off x="2734224" y="3497781"/>
        <a:ext cx="1224937" cy="967905"/>
      </dsp:txXfrm>
    </dsp:sp>
    <dsp:sp modelId="{AE0D8965-0F05-4D2D-A7E2-EFCAAEEA951C}">
      <dsp:nvSpPr>
        <dsp:cNvPr id="0" name=""/>
        <dsp:cNvSpPr/>
      </dsp:nvSpPr>
      <dsp:spPr>
        <a:xfrm rot="11100247">
          <a:off x="1421096" y="1902937"/>
          <a:ext cx="1722733" cy="523245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25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998383-EE77-43FB-A746-91CD73E904B4}">
      <dsp:nvSpPr>
        <dsp:cNvPr id="0" name=""/>
        <dsp:cNvSpPr/>
      </dsp:nvSpPr>
      <dsp:spPr>
        <a:xfrm>
          <a:off x="781798" y="1575360"/>
          <a:ext cx="1285163" cy="102813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Techniques</a:t>
          </a:r>
          <a:endParaRPr lang="en-US" sz="1700" kern="1200" dirty="0"/>
        </a:p>
      </dsp:txBody>
      <dsp:txXfrm>
        <a:off x="811911" y="1605473"/>
        <a:ext cx="1224937" cy="967905"/>
      </dsp:txXfrm>
    </dsp:sp>
    <dsp:sp modelId="{0B92115A-B415-442B-8454-FBEC54CE85E5}">
      <dsp:nvSpPr>
        <dsp:cNvPr id="0" name=""/>
        <dsp:cNvSpPr/>
      </dsp:nvSpPr>
      <dsp:spPr>
        <a:xfrm rot="13327191">
          <a:off x="2053185" y="947108"/>
          <a:ext cx="1508873" cy="523245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25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224472-E161-452E-BD31-D8723C017A2B}">
      <dsp:nvSpPr>
        <dsp:cNvPr id="0" name=""/>
        <dsp:cNvSpPr/>
      </dsp:nvSpPr>
      <dsp:spPr>
        <a:xfrm>
          <a:off x="1605442" y="188677"/>
          <a:ext cx="1285163" cy="102813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Risk</a:t>
          </a:r>
          <a:endParaRPr lang="en-US" sz="1700" kern="1200" dirty="0"/>
        </a:p>
      </dsp:txBody>
      <dsp:txXfrm>
        <a:off x="1635555" y="218790"/>
        <a:ext cx="1224937" cy="967905"/>
      </dsp:txXfrm>
    </dsp:sp>
    <dsp:sp modelId="{113BFA0D-B576-40F0-B86A-3639385D51CA}">
      <dsp:nvSpPr>
        <dsp:cNvPr id="0" name=""/>
        <dsp:cNvSpPr/>
      </dsp:nvSpPr>
      <dsp:spPr>
        <a:xfrm rot="16198064">
          <a:off x="3573931" y="712128"/>
          <a:ext cx="919371" cy="523245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25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65D7B5-BC42-4E6A-A449-8D31DB445856}">
      <dsp:nvSpPr>
        <dsp:cNvPr id="0" name=""/>
        <dsp:cNvSpPr/>
      </dsp:nvSpPr>
      <dsp:spPr>
        <a:xfrm>
          <a:off x="3390776" y="0"/>
          <a:ext cx="1285163" cy="102813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Mission</a:t>
          </a:r>
          <a:endParaRPr lang="en-US" sz="1700" kern="1200" dirty="0"/>
        </a:p>
      </dsp:txBody>
      <dsp:txXfrm>
        <a:off x="3420889" y="30113"/>
        <a:ext cx="1224937" cy="967905"/>
      </dsp:txXfrm>
    </dsp:sp>
    <dsp:sp modelId="{7626726A-C56B-4BBF-9072-F814506E2FB9}">
      <dsp:nvSpPr>
        <dsp:cNvPr id="0" name=""/>
        <dsp:cNvSpPr/>
      </dsp:nvSpPr>
      <dsp:spPr>
        <a:xfrm rot="19070858">
          <a:off x="4506201" y="946951"/>
          <a:ext cx="1507401" cy="523245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25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DB625C-29EE-47B3-8FA9-51591CB8B054}">
      <dsp:nvSpPr>
        <dsp:cNvPr id="0" name=""/>
        <dsp:cNvSpPr/>
      </dsp:nvSpPr>
      <dsp:spPr>
        <a:xfrm>
          <a:off x="5176086" y="188696"/>
          <a:ext cx="1285163" cy="102813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Coverage</a:t>
          </a:r>
          <a:endParaRPr lang="en-US" sz="1700" kern="1200" dirty="0"/>
        </a:p>
      </dsp:txBody>
      <dsp:txXfrm>
        <a:off x="5206199" y="218809"/>
        <a:ext cx="1224937" cy="967905"/>
      </dsp:txXfrm>
    </dsp:sp>
    <dsp:sp modelId="{567BB2C5-F354-4676-A78C-2D61060BE22C}">
      <dsp:nvSpPr>
        <dsp:cNvPr id="0" name=""/>
        <dsp:cNvSpPr/>
      </dsp:nvSpPr>
      <dsp:spPr>
        <a:xfrm rot="21309140">
          <a:off x="4929796" y="1903962"/>
          <a:ext cx="1802447" cy="523245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25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B83BCE-E3AA-4504-8D39-56D02A1E63F9}">
      <dsp:nvSpPr>
        <dsp:cNvPr id="0" name=""/>
        <dsp:cNvSpPr/>
      </dsp:nvSpPr>
      <dsp:spPr>
        <a:xfrm>
          <a:off x="6086438" y="1575360"/>
          <a:ext cx="1285163" cy="102813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Environment</a:t>
          </a:r>
          <a:endParaRPr lang="en-US" sz="1700" kern="1200" dirty="0"/>
        </a:p>
      </dsp:txBody>
      <dsp:txXfrm>
        <a:off x="6116551" y="1605473"/>
        <a:ext cx="1224937" cy="967905"/>
      </dsp:txXfrm>
    </dsp:sp>
    <dsp:sp modelId="{E7191FC9-A64C-4252-B786-297BD9A53A98}">
      <dsp:nvSpPr>
        <dsp:cNvPr id="0" name=""/>
        <dsp:cNvSpPr/>
      </dsp:nvSpPr>
      <dsp:spPr>
        <a:xfrm rot="14401308">
          <a:off x="4185347" y="3276721"/>
          <a:ext cx="1006096" cy="523245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25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172259-E69F-4746-AA0C-D2315B48CB15}">
      <dsp:nvSpPr>
        <dsp:cNvPr id="0" name=""/>
        <dsp:cNvSpPr/>
      </dsp:nvSpPr>
      <dsp:spPr>
        <a:xfrm>
          <a:off x="4283432" y="3467668"/>
          <a:ext cx="1285163" cy="102813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Obstacles</a:t>
          </a:r>
          <a:endParaRPr lang="en-US" sz="1700" kern="1200" dirty="0"/>
        </a:p>
      </dsp:txBody>
      <dsp:txXfrm>
        <a:off x="4313545" y="3497781"/>
        <a:ext cx="1224937" cy="9679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5C1970-0F74-704C-9340-F95A185C23A0}" type="datetimeFigureOut">
              <a:rPr lang="en-US" smtClean="0"/>
              <a:t>9/2/12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01D16C-44B9-A946-B8A3-613EF50DA1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433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1:00 PM - 4:30 PM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1D16C-44B9-A946-B8A3-613EF50DA13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0388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46844-6A03-D048-90A8-59013CF6786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9541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46844-6A03-D048-90A8-59013CF6786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9541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 hoc does not</a:t>
            </a:r>
            <a:r>
              <a:rPr lang="en-US" baseline="0" dirty="0" smtClean="0"/>
              <a:t> mean unstructured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46844-6A03-D048-90A8-59013CF6786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9541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ad hoc does not</a:t>
            </a:r>
            <a:r>
              <a:rPr lang="en-US" baseline="0" dirty="0" smtClean="0"/>
              <a:t> mean unstructured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46844-6A03-D048-90A8-59013CF6786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9541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46844-6A03-D048-90A8-59013CF67867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9541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Mechanics… 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What is ET?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What’s someone doing?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46844-6A03-D048-90A8-59013CF67867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5717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Mechanics… 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What is ET?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What’s someone doing?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46844-6A03-D048-90A8-59013CF67867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5717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46844-6A03-D048-90A8-59013CF67867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2547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Drill down to specifics</a:t>
            </a:r>
          </a:p>
          <a:p>
            <a:r>
              <a:rPr lang="en-US" dirty="0" smtClean="0"/>
              <a:t>Take an additional 30 to 120 seconds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1D16C-44B9-A946-B8A3-613EF50DA13C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1114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Compare your missions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If you can’t tell one mission from another, you’ve not done a good enough job defining it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1D16C-44B9-A946-B8A3-613EF50DA13C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292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Mechanics… 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What is ET?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What’s someone doing?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46844-6A03-D048-90A8-59013CF6786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5717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Mechanics… 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What is ET?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What’s someone doing?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46844-6A03-D048-90A8-59013CF67867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5717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Preserving what you did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1D16C-44B9-A946-B8A3-613EF50DA13C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6193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Mechanics… 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What is ET?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What’s someone doing?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46844-6A03-D048-90A8-59013CF67867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5717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Developing the big picture </a:t>
            </a:r>
          </a:p>
          <a:p>
            <a:r>
              <a:rPr lang="en-US" dirty="0" smtClean="0"/>
              <a:t>Filling</a:t>
            </a:r>
            <a:r>
              <a:rPr lang="en-US" baseline="0" dirty="0" smtClean="0"/>
              <a:t> in project holes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1D16C-44B9-A946-B8A3-613EF50DA13C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5350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Assigning work</a:t>
            </a:r>
          </a:p>
          <a:p>
            <a:r>
              <a:rPr lang="en-US" dirty="0" smtClean="0"/>
              <a:t>Changing priorities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Changing scope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1D16C-44B9-A946-B8A3-613EF50DA13C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2191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Mechanics… 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What is ET?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What’s someone doing?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46844-6A03-D048-90A8-59013CF67867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57170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Mechanics… 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What is ET?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What’s someone doing?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46844-6A03-D048-90A8-59013CF67867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57170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Mechanics… 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What is ET?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What’s someone doing?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46844-6A03-D048-90A8-59013CF67867}" type="slidenum">
              <a:rPr lang="en-US" smtClean="0"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57170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Mechanics… 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What is ET?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What’s someone doing?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46844-6A03-D048-90A8-59013CF67867}" type="slidenum">
              <a:rPr lang="en-US" smtClean="0"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57170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46844-6A03-D048-90A8-59013CF67867}" type="slidenum">
              <a:rPr lang="en-US" smtClean="0"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427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Mechanics… 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What is ET?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What’s someone doing?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46844-6A03-D048-90A8-59013CF6786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571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approach </a:t>
            </a:r>
          </a:p>
          <a:p>
            <a:r>
              <a:rPr lang="en-US" dirty="0" smtClean="0"/>
              <a:t>alignment with the agile manifesto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46844-6A03-D048-90A8-59013CF6786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735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46844-6A03-D048-90A8-59013CF6786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2547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Mechanics… 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What is ET?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What’s someone doing?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46844-6A03-D048-90A8-59013CF6786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5717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46844-6A03-D048-90A8-59013CF6786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9541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46844-6A03-D048-90A8-59013CF6786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9541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46844-6A03-D048-90A8-59013CF6786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954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077FE-48C9-445E-A4B9-41777C69C75F}" type="datetimeFigureOut">
              <a:rPr lang="en-US" smtClean="0"/>
              <a:pPr/>
              <a:t>9/2/12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C213-1405-4B37-8071-1ACEFD2615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077FE-48C9-445E-A4B9-41777C69C75F}" type="datetimeFigureOut">
              <a:rPr lang="en-US" smtClean="0"/>
              <a:pPr/>
              <a:t>9/2/12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C213-1405-4B37-8071-1ACEFD2615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077FE-48C9-445E-A4B9-41777C69C75F}" type="datetimeFigureOut">
              <a:rPr lang="en-US" smtClean="0"/>
              <a:pPr/>
              <a:t>9/2/12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C213-1405-4B37-8071-1ACEFD2615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077FE-48C9-445E-A4B9-41777C69C75F}" type="datetimeFigureOut">
              <a:rPr lang="en-US" smtClean="0"/>
              <a:pPr/>
              <a:t>9/2/12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C213-1405-4B37-8071-1ACEFD2615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077FE-48C9-445E-A4B9-41777C69C75F}" type="datetimeFigureOut">
              <a:rPr lang="en-US" smtClean="0"/>
              <a:pPr/>
              <a:t>9/2/12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C213-1405-4B37-8071-1ACEFD2615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077FE-48C9-445E-A4B9-41777C69C75F}" type="datetimeFigureOut">
              <a:rPr lang="en-US" smtClean="0"/>
              <a:pPr/>
              <a:t>9/2/12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C213-1405-4B37-8071-1ACEFD2615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077FE-48C9-445E-A4B9-41777C69C75F}" type="datetimeFigureOut">
              <a:rPr lang="en-US" smtClean="0"/>
              <a:pPr/>
              <a:t>9/2/12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C213-1405-4B37-8071-1ACEFD2615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077FE-48C9-445E-A4B9-41777C69C75F}" type="datetimeFigureOut">
              <a:rPr lang="en-US" smtClean="0"/>
              <a:pPr/>
              <a:t>9/2/12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C213-1405-4B37-8071-1ACEFD2615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077FE-48C9-445E-A4B9-41777C69C75F}" type="datetimeFigureOut">
              <a:rPr lang="en-US" smtClean="0"/>
              <a:pPr/>
              <a:t>9/2/12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C213-1405-4B37-8071-1ACEFD2615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077FE-48C9-445E-A4B9-41777C69C75F}" type="datetimeFigureOut">
              <a:rPr lang="en-US" smtClean="0"/>
              <a:pPr/>
              <a:t>9/2/12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C213-1405-4B37-8071-1ACEFD2615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077FE-48C9-445E-A4B9-41777C69C75F}" type="datetimeFigureOut">
              <a:rPr lang="en-US" smtClean="0"/>
              <a:pPr/>
              <a:t>9/2/12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C213-1405-4B37-8071-1ACEFD2615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077FE-48C9-445E-A4B9-41777C69C75F}" type="datetimeFigureOut">
              <a:rPr lang="en-US" smtClean="0"/>
              <a:pPr/>
              <a:t>9/2/12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1C213-1405-4B37-8071-1ACEFD2615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65.xml.rels><?xml version="1.0" encoding="UTF-8" standalone="yes"?>
<Relationships xmlns="http://schemas.openxmlformats.org/package/2006/relationships"><Relationship Id="rId11" Type="http://schemas.openxmlformats.org/officeDocument/2006/relationships/hyperlink" Target="http://searchsoftwarequality.techtarget.com/tip/0,289483,sid92_gci1350741,00.html" TargetMode="External"/><Relationship Id="rId12" Type="http://schemas.openxmlformats.org/officeDocument/2006/relationships/hyperlink" Target="http://searchsoftwarequality.techtarget.com/tip/0,289483,sid92_gci1352925_mem1,00.html" TargetMode="External"/><Relationship Id="rId13" Type="http://schemas.openxmlformats.org/officeDocument/2006/relationships/hyperlink" Target="http://searchsoftwarequality.techtarget.com/tip/0,289483,sid92_gci1355475_mem1,00.html" TargetMode="External"/><Relationship Id="rId14" Type="http://schemas.openxmlformats.org/officeDocument/2006/relationships/hyperlink" Target="http://searchsoftwarequality.techtarget.com/tip/0,289483,sid92_gci1355815_mem1,00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hyperlink" Target="http://www.satisfice.com/articles/et-article.pdf" TargetMode="External"/><Relationship Id="rId4" Type="http://schemas.openxmlformats.org/officeDocument/2006/relationships/hyperlink" Target="http://www.satisfice.com/articles/et-dynamics.pdf" TargetMode="External"/><Relationship Id="rId5" Type="http://schemas.openxmlformats.org/officeDocument/2006/relationships/hyperlink" Target="http://www.satisfice.com/articles/sbtm.pdf" TargetMode="External"/><Relationship Id="rId6" Type="http://schemas.openxmlformats.org/officeDocument/2006/relationships/hyperlink" Target="http://www.satisfice.com/presentations/dashboard.pdf" TargetMode="External"/><Relationship Id="rId7" Type="http://schemas.openxmlformats.org/officeDocument/2006/relationships/hyperlink" Target="http://www.quardev.com/content/whitepapers/how_measure_exploratory_testing.pdf" TargetMode="External"/><Relationship Id="rId8" Type="http://schemas.openxmlformats.org/officeDocument/2006/relationships/hyperlink" Target="http://www.indianapolisworkshops.com/docs/Reflections_on_the_use_of_Session-Based_Exploratory_Testing_in_an_Agile_Environment.doc" TargetMode="External"/><Relationship Id="rId9" Type="http://schemas.openxmlformats.org/officeDocument/2006/relationships/hyperlink" Target="http://www.associationforsoftwaretesting.org/documents/Kenn_Petty_Transitioning_from_Standard_V&amp;V_to_Rapid_Testing_Practices.pdf" TargetMode="External"/><Relationship Id="rId10" Type="http://schemas.openxmlformats.org/officeDocument/2006/relationships/hyperlink" Target="http://www.mddionline.com/article/applying-session-based-testing-medical-software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Session Based Test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QUEST 2012</a:t>
            </a:r>
          </a:p>
          <a:p>
            <a:r>
              <a:rPr lang="en-US" dirty="0"/>
              <a:t>April 30 - May </a:t>
            </a:r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845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9798"/>
            <a:ext cx="8229600" cy="5906365"/>
          </a:xfrm>
        </p:spPr>
        <p:txBody>
          <a:bodyPr/>
          <a:lstStyle/>
          <a:p>
            <a:r>
              <a:rPr lang="en-US" dirty="0" smtClean="0"/>
              <a:t>charters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414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9798"/>
            <a:ext cx="8229600" cy="5906365"/>
          </a:xfrm>
        </p:spPr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harters</a:t>
            </a:r>
          </a:p>
          <a:p>
            <a:r>
              <a:rPr lang="en-US" dirty="0"/>
              <a:t>t</a:t>
            </a:r>
            <a:r>
              <a:rPr lang="en-US" dirty="0" smtClean="0"/>
              <a:t>ime-boxed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577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9798"/>
            <a:ext cx="8229600" cy="5906365"/>
          </a:xfrm>
        </p:spPr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harters</a:t>
            </a:r>
          </a:p>
          <a:p>
            <a:r>
              <a:rPr lang="en-US" dirty="0"/>
              <a:t>t</a:t>
            </a:r>
            <a:r>
              <a:rPr lang="en-US" dirty="0" smtClean="0"/>
              <a:t>ime-boxed</a:t>
            </a:r>
          </a:p>
          <a:p>
            <a:r>
              <a:rPr lang="en-US" dirty="0" smtClean="0"/>
              <a:t>session 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234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9798"/>
            <a:ext cx="8229600" cy="5906365"/>
          </a:xfrm>
        </p:spPr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harters</a:t>
            </a:r>
          </a:p>
          <a:p>
            <a:r>
              <a:rPr lang="en-US" dirty="0"/>
              <a:t>t</a:t>
            </a:r>
            <a:r>
              <a:rPr lang="en-US" dirty="0" smtClean="0"/>
              <a:t>ime-boxed</a:t>
            </a:r>
          </a:p>
          <a:p>
            <a:r>
              <a:rPr lang="en-US" dirty="0"/>
              <a:t>session notes</a:t>
            </a:r>
          </a:p>
          <a:p>
            <a:r>
              <a:rPr lang="en-US" dirty="0" smtClean="0"/>
              <a:t>debriefs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184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9798"/>
            <a:ext cx="8229600" cy="5906365"/>
          </a:xfrm>
        </p:spPr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harters</a:t>
            </a:r>
          </a:p>
          <a:p>
            <a:r>
              <a:rPr lang="en-US" dirty="0"/>
              <a:t>t</a:t>
            </a:r>
            <a:r>
              <a:rPr lang="en-US" dirty="0" smtClean="0"/>
              <a:t>ime-boxed</a:t>
            </a:r>
          </a:p>
          <a:p>
            <a:r>
              <a:rPr lang="en-US" dirty="0"/>
              <a:t>session notes</a:t>
            </a:r>
          </a:p>
          <a:p>
            <a:r>
              <a:rPr lang="en-US" dirty="0" smtClean="0"/>
              <a:t>debriefs</a:t>
            </a:r>
          </a:p>
          <a:p>
            <a:r>
              <a:rPr lang="en-US" dirty="0"/>
              <a:t>t</a:t>
            </a:r>
            <a:r>
              <a:rPr lang="en-US" dirty="0" smtClean="0"/>
              <a:t>eam prioritization</a:t>
            </a:r>
          </a:p>
        </p:txBody>
      </p:sp>
    </p:spTree>
    <p:extLst>
      <p:ext uri="{BB962C8B-B14F-4D97-AF65-F5344CB8AC3E}">
        <p14:creationId xmlns:p14="http://schemas.microsoft.com/office/powerpoint/2010/main" val="3725672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9798"/>
            <a:ext cx="8229600" cy="5906365"/>
          </a:xfrm>
        </p:spPr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harters</a:t>
            </a:r>
          </a:p>
          <a:p>
            <a:r>
              <a:rPr lang="en-US" dirty="0"/>
              <a:t>t</a:t>
            </a:r>
            <a:r>
              <a:rPr lang="en-US" dirty="0" smtClean="0"/>
              <a:t>ime-boxed</a:t>
            </a:r>
          </a:p>
          <a:p>
            <a:r>
              <a:rPr lang="en-US" dirty="0"/>
              <a:t>session notes</a:t>
            </a:r>
          </a:p>
          <a:p>
            <a:r>
              <a:rPr lang="en-US" dirty="0" smtClean="0"/>
              <a:t>debriefs</a:t>
            </a:r>
          </a:p>
          <a:p>
            <a:r>
              <a:rPr lang="en-US" dirty="0" smtClean="0"/>
              <a:t>team prioritization</a:t>
            </a:r>
          </a:p>
          <a:p>
            <a:r>
              <a:rPr lang="en-US" dirty="0" smtClean="0"/>
              <a:t>ad-hoc test documentation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508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9798"/>
            <a:ext cx="8229600" cy="5906365"/>
          </a:xfrm>
        </p:spPr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harters</a:t>
            </a:r>
          </a:p>
          <a:p>
            <a:r>
              <a:rPr lang="en-US" dirty="0"/>
              <a:t>t</a:t>
            </a:r>
            <a:r>
              <a:rPr lang="en-US" dirty="0" smtClean="0"/>
              <a:t>ime-boxed</a:t>
            </a:r>
          </a:p>
          <a:p>
            <a:r>
              <a:rPr lang="en-US" dirty="0"/>
              <a:t>session notes</a:t>
            </a:r>
          </a:p>
          <a:p>
            <a:r>
              <a:rPr lang="en-US" dirty="0" smtClean="0"/>
              <a:t>debriefs</a:t>
            </a:r>
          </a:p>
          <a:p>
            <a:r>
              <a:rPr lang="en-US" dirty="0" smtClean="0"/>
              <a:t>team prioritization</a:t>
            </a:r>
          </a:p>
          <a:p>
            <a:r>
              <a:rPr lang="en-US" dirty="0" smtClean="0"/>
              <a:t>ad-hoc test documentation</a:t>
            </a:r>
            <a:endParaRPr lang="en-US" dirty="0"/>
          </a:p>
          <a:p>
            <a:r>
              <a:rPr lang="en-US" dirty="0"/>
              <a:t>a</a:t>
            </a:r>
            <a:r>
              <a:rPr lang="en-US" dirty="0" smtClean="0"/>
              <a:t>d-hoc test automation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449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9798"/>
            <a:ext cx="8229600" cy="5906365"/>
          </a:xfrm>
        </p:spPr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harters</a:t>
            </a:r>
          </a:p>
          <a:p>
            <a:r>
              <a:rPr lang="en-US" dirty="0"/>
              <a:t>t</a:t>
            </a:r>
            <a:r>
              <a:rPr lang="en-US" dirty="0" smtClean="0"/>
              <a:t>ime-boxed</a:t>
            </a:r>
          </a:p>
          <a:p>
            <a:r>
              <a:rPr lang="en-US" dirty="0"/>
              <a:t>session notes</a:t>
            </a:r>
          </a:p>
          <a:p>
            <a:r>
              <a:rPr lang="en-US" dirty="0" smtClean="0"/>
              <a:t>debriefs</a:t>
            </a:r>
          </a:p>
          <a:p>
            <a:r>
              <a:rPr lang="en-US" dirty="0" smtClean="0"/>
              <a:t>team prioritization</a:t>
            </a:r>
          </a:p>
          <a:p>
            <a:r>
              <a:rPr lang="en-US" dirty="0" smtClean="0"/>
              <a:t>ad-hoc test documentation</a:t>
            </a:r>
            <a:endParaRPr lang="en-US" dirty="0"/>
          </a:p>
          <a:p>
            <a:r>
              <a:rPr lang="en-US" dirty="0"/>
              <a:t>a</a:t>
            </a:r>
            <a:r>
              <a:rPr lang="en-US" dirty="0" smtClean="0"/>
              <a:t>d-hoc test automation</a:t>
            </a:r>
          </a:p>
          <a:p>
            <a:r>
              <a:rPr lang="en-US" dirty="0" smtClean="0"/>
              <a:t>dynamic metrics and reporting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758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Session Based Test Management</a:t>
            </a:r>
          </a:p>
          <a:p>
            <a:pPr marL="0" indent="0" algn="ctr">
              <a:buNone/>
            </a:pPr>
            <a:r>
              <a:rPr lang="en-US" sz="1800" dirty="0" smtClean="0"/>
              <a:t>(a deeper look)</a:t>
            </a:r>
          </a:p>
          <a:p>
            <a:pPr marL="0" indent="0" algn="r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91749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Charters</a:t>
            </a:r>
          </a:p>
          <a:p>
            <a:pPr marL="0" indent="0" algn="ctr">
              <a:buNone/>
            </a:pPr>
            <a:r>
              <a:rPr lang="en-US" sz="1800" dirty="0" smtClean="0"/>
              <a:t>(separating the real testers from the posers)</a:t>
            </a:r>
          </a:p>
          <a:p>
            <a:pPr marL="0" indent="0" algn="r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61060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6313574"/>
              </p:ext>
            </p:extLst>
          </p:nvPr>
        </p:nvGraphicFramePr>
        <p:xfrm>
          <a:off x="191412" y="679340"/>
          <a:ext cx="8686800" cy="54761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51922"/>
                <a:gridCol w="4034878"/>
              </a:tblGrid>
              <a:tr h="140767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</a:tr>
              <a:tr h="446783">
                <a:tc>
                  <a:txBody>
                    <a:bodyPr/>
                    <a:lstStyle/>
                    <a:p>
                      <a:r>
                        <a:rPr lang="en-US" dirty="0" smtClean="0"/>
                        <a:t>Partner, DeveloperTown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www.DeveloperTown.com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446783">
                <a:tc>
                  <a:txBody>
                    <a:bodyPr/>
                    <a:lstStyle/>
                    <a:p>
                      <a:r>
                        <a:rPr lang="en-US" dirty="0" smtClean="0"/>
                        <a:t>Past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President,</a:t>
                      </a:r>
                      <a:r>
                        <a:rPr lang="en-US" baseline="0" dirty="0" smtClean="0"/>
                        <a:t> Association for Software Testing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www.AssociationForSoftwareTesting</a:t>
                      </a:r>
                      <a:r>
                        <a:rPr lang="en-US" baseline="0" dirty="0" smtClean="0"/>
                        <a:t>.org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446783">
                <a:tc>
                  <a:txBody>
                    <a:bodyPr/>
                    <a:lstStyle/>
                    <a:p>
                      <a:r>
                        <a:rPr lang="en-US" dirty="0" smtClean="0"/>
                        <a:t>Articles</a:t>
                      </a:r>
                      <a:r>
                        <a:rPr lang="en-US" baseline="0" dirty="0" smtClean="0"/>
                        <a:t> and Blogs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www.MichaelDKelly.com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4151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Author of</a:t>
                      </a:r>
                      <a:r>
                        <a:rPr lang="en-US" baseline="0" dirty="0" smtClean="0"/>
                        <a:t> the chapter on “Session Based Test Management” in the book </a:t>
                      </a:r>
                      <a:r>
                        <a:rPr lang="en-US" i="1" baseline="0" dirty="0" smtClean="0"/>
                        <a:t>How to Reduce the Cost of Software Testing</a:t>
                      </a:r>
                      <a:endParaRPr lang="en-US" i="1" dirty="0" smtClean="0"/>
                    </a:p>
                    <a:p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43777" y="2849369"/>
            <a:ext cx="1587606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848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9798"/>
            <a:ext cx="8229600" cy="5906365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“One </a:t>
            </a:r>
            <a:r>
              <a:rPr lang="en-US" dirty="0"/>
              <a:t>of the most difficult aspects of software testing is coming up with </a:t>
            </a:r>
            <a:r>
              <a:rPr lang="en-US" dirty="0">
                <a:solidFill>
                  <a:srgbClr val="000090"/>
                </a:solidFill>
              </a:rPr>
              <a:t>good test ideas</a:t>
            </a:r>
            <a:r>
              <a:rPr lang="en-US" dirty="0"/>
              <a:t>. It doesn't matter how you're doing your testing: scripted vs. exploratory, manual vs. automated, or performance vs. functional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970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9452"/>
            <a:ext cx="8229600" cy="5776711"/>
          </a:xfrm>
        </p:spPr>
        <p:txBody>
          <a:bodyPr>
            <a:normAutofit/>
          </a:bodyPr>
          <a:lstStyle/>
          <a:p>
            <a:r>
              <a:rPr lang="en-US" dirty="0"/>
              <a:t>The basic work unit in session-based test management is the </a:t>
            </a:r>
            <a:r>
              <a:rPr lang="en-US" dirty="0" smtClean="0"/>
              <a:t>session</a:t>
            </a:r>
          </a:p>
          <a:p>
            <a:r>
              <a:rPr lang="en-US" dirty="0" smtClean="0"/>
              <a:t>The </a:t>
            </a:r>
            <a:r>
              <a:rPr lang="en-US" dirty="0"/>
              <a:t>sessions are organized around test </a:t>
            </a:r>
            <a:r>
              <a:rPr lang="en-US" dirty="0" smtClean="0"/>
              <a:t>charters </a:t>
            </a:r>
          </a:p>
          <a:p>
            <a:r>
              <a:rPr lang="en-US" dirty="0" smtClean="0"/>
              <a:t>Each </a:t>
            </a:r>
            <a:r>
              <a:rPr lang="en-US" dirty="0"/>
              <a:t>session is time-boxed (typically 45 to 60 minutes)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charter for each session often outlines the basic testing </a:t>
            </a:r>
            <a:r>
              <a:rPr lang="en-US" dirty="0" smtClean="0"/>
              <a:t>mission</a:t>
            </a:r>
          </a:p>
        </p:txBody>
      </p:sp>
    </p:spTree>
    <p:extLst>
      <p:ext uri="{BB962C8B-B14F-4D97-AF65-F5344CB8AC3E}">
        <p14:creationId xmlns:p14="http://schemas.microsoft.com/office/powerpoint/2010/main" val="1960403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8756" y="349452"/>
            <a:ext cx="7148043" cy="5776711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0" indent="0" algn="r">
              <a:buNone/>
            </a:pPr>
            <a:endParaRPr lang="en-US" dirty="0" smtClean="0"/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dirty="0" smtClean="0"/>
              <a:t>So </a:t>
            </a:r>
            <a:r>
              <a:rPr lang="en-US" dirty="0"/>
              <a:t>when you look at a list of 10 charters, you should see 10 distinct testing missions equating to around eight to 10 hours of heads-down testing.</a:t>
            </a:r>
          </a:p>
        </p:txBody>
      </p:sp>
    </p:spTree>
    <p:extLst>
      <p:ext uri="{BB962C8B-B14F-4D97-AF65-F5344CB8AC3E}">
        <p14:creationId xmlns:p14="http://schemas.microsoft.com/office/powerpoint/2010/main" val="1960403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Callout 6"/>
          <p:cNvSpPr/>
          <p:nvPr/>
        </p:nvSpPr>
        <p:spPr>
          <a:xfrm>
            <a:off x="5263524" y="1092885"/>
            <a:ext cx="2601232" cy="1648484"/>
          </a:xfrm>
          <a:prstGeom prst="cloud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ran out of time…</a:t>
            </a:r>
            <a:endParaRPr lang="en-US" dirty="0"/>
          </a:p>
        </p:txBody>
      </p:sp>
      <p:sp>
        <p:nvSpPr>
          <p:cNvPr id="8" name="Oval Callout 7"/>
          <p:cNvSpPr/>
          <p:nvPr/>
        </p:nvSpPr>
        <p:spPr>
          <a:xfrm>
            <a:off x="2711142" y="3333602"/>
            <a:ext cx="3138575" cy="1672906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ran out of test ideas…</a:t>
            </a:r>
            <a:endParaRPr lang="en-US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1172386" y="659395"/>
            <a:ext cx="2747780" cy="1843860"/>
          </a:xfrm>
          <a:prstGeom prst="wedgeRoundRect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am I suppose to be doing…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814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66371" y="402963"/>
            <a:ext cx="8320429" cy="57232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Test the portal for reporting accuracy.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0090"/>
                </a:solidFill>
              </a:rPr>
              <a:t>Which reports?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90"/>
                </a:solidFill>
              </a:rPr>
              <a:t>What do you mean by accuracy?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Test reports X, Y, and Z for errors related to start and end time selection criteria, summing, totaling, and rounding.</a:t>
            </a:r>
          </a:p>
        </p:txBody>
      </p:sp>
    </p:spTree>
    <p:extLst>
      <p:ext uri="{BB962C8B-B14F-4D97-AF65-F5344CB8AC3E}">
        <p14:creationId xmlns:p14="http://schemas.microsoft.com/office/powerpoint/2010/main" val="1593449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0584" y="1600200"/>
            <a:ext cx="7536215" cy="4525963"/>
          </a:xfrm>
        </p:spPr>
        <p:txBody>
          <a:bodyPr/>
          <a:lstStyle/>
          <a:p>
            <a:r>
              <a:rPr lang="en-US" dirty="0" smtClean="0"/>
              <a:t>Test feature X</a:t>
            </a:r>
          </a:p>
          <a:p>
            <a:r>
              <a:rPr lang="en-US" dirty="0" smtClean="0"/>
              <a:t>Stress test feature X</a:t>
            </a:r>
          </a:p>
          <a:p>
            <a:r>
              <a:rPr lang="en-US" dirty="0" smtClean="0"/>
              <a:t>Performance test feature X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0090"/>
                </a:solidFill>
              </a:rPr>
              <a:t>What’s the difference? </a:t>
            </a:r>
            <a:endParaRPr lang="en-US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111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My mission is to test </a:t>
            </a:r>
            <a:r>
              <a:rPr lang="en-US" dirty="0" smtClean="0">
                <a:solidFill>
                  <a:srgbClr val="000090"/>
                </a:solidFill>
              </a:rPr>
              <a:t>&lt;insert risk here&gt;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660066"/>
                </a:solidFill>
              </a:rPr>
              <a:t>&lt;insert coverage here&gt;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67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Kiwanis International App :: Charters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90171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Test </a:t>
            </a:r>
            <a:r>
              <a:rPr lang="en-US" sz="2000" dirty="0"/>
              <a:t>for </a:t>
            </a:r>
            <a:r>
              <a:rPr lang="en-US" sz="2000" dirty="0" smtClean="0">
                <a:solidFill>
                  <a:srgbClr val="000090"/>
                </a:solidFill>
              </a:rPr>
              <a:t>boundary</a:t>
            </a:r>
            <a:r>
              <a:rPr lang="en-US" sz="2000" dirty="0" smtClean="0"/>
              <a:t> related issues related to </a:t>
            </a:r>
            <a:r>
              <a:rPr lang="en-US" sz="2000" dirty="0" smtClean="0">
                <a:solidFill>
                  <a:srgbClr val="660066"/>
                </a:solidFill>
              </a:rPr>
              <a:t>projects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Test for </a:t>
            </a:r>
            <a:r>
              <a:rPr lang="en-US" sz="2000" dirty="0" smtClean="0">
                <a:solidFill>
                  <a:srgbClr val="000090"/>
                </a:solidFill>
              </a:rPr>
              <a:t>boundary</a:t>
            </a:r>
            <a:r>
              <a:rPr lang="en-US" sz="2000" dirty="0" smtClean="0"/>
              <a:t> related issues related to </a:t>
            </a:r>
            <a:r>
              <a:rPr lang="en-US" sz="2000" dirty="0" smtClean="0">
                <a:solidFill>
                  <a:srgbClr val="660066"/>
                </a:solidFill>
              </a:rPr>
              <a:t>project reports </a:t>
            </a:r>
            <a:endParaRPr lang="en-US" sz="2000" dirty="0">
              <a:solidFill>
                <a:srgbClr val="660066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Test </a:t>
            </a:r>
            <a:r>
              <a:rPr lang="en-US" sz="2000" dirty="0"/>
              <a:t>for </a:t>
            </a:r>
            <a:r>
              <a:rPr lang="en-US" sz="2000" dirty="0" smtClean="0">
                <a:solidFill>
                  <a:srgbClr val="000090"/>
                </a:solidFill>
              </a:rPr>
              <a:t>deliverability</a:t>
            </a:r>
            <a:r>
              <a:rPr lang="en-US" sz="2000" dirty="0" smtClean="0"/>
              <a:t> related issues related to </a:t>
            </a:r>
            <a:r>
              <a:rPr lang="en-US" sz="2000" dirty="0" smtClean="0">
                <a:solidFill>
                  <a:srgbClr val="660066"/>
                </a:solidFill>
              </a:rPr>
              <a:t>project emails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Test for </a:t>
            </a:r>
            <a:r>
              <a:rPr lang="en-US" sz="2000" dirty="0">
                <a:solidFill>
                  <a:srgbClr val="000090"/>
                </a:solidFill>
              </a:rPr>
              <a:t>data quality</a:t>
            </a:r>
            <a:r>
              <a:rPr lang="en-US" sz="2000" dirty="0"/>
              <a:t> issues with </a:t>
            </a:r>
            <a:r>
              <a:rPr lang="en-US" sz="2000" dirty="0">
                <a:solidFill>
                  <a:srgbClr val="660066"/>
                </a:solidFill>
              </a:rPr>
              <a:t>clubs</a:t>
            </a:r>
            <a:r>
              <a:rPr lang="en-US" sz="2000" dirty="0"/>
              <a:t> available on the app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Test for </a:t>
            </a:r>
            <a:r>
              <a:rPr lang="en-US" sz="2000" dirty="0" smtClean="0">
                <a:solidFill>
                  <a:srgbClr val="000090"/>
                </a:solidFill>
              </a:rPr>
              <a:t>data accuracy </a:t>
            </a:r>
            <a:r>
              <a:rPr lang="en-US" sz="2000" dirty="0" smtClean="0"/>
              <a:t>issues related to calculations on </a:t>
            </a:r>
            <a:r>
              <a:rPr lang="en-US" sz="2000" dirty="0" smtClean="0">
                <a:solidFill>
                  <a:srgbClr val="660066"/>
                </a:solidFill>
              </a:rPr>
              <a:t>project reports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Test </a:t>
            </a:r>
            <a:r>
              <a:rPr lang="en-US" sz="2000" dirty="0"/>
              <a:t>for </a:t>
            </a:r>
            <a:r>
              <a:rPr lang="en-US" sz="2000" dirty="0" smtClean="0">
                <a:solidFill>
                  <a:srgbClr val="000090"/>
                </a:solidFill>
              </a:rPr>
              <a:t>data accuracy </a:t>
            </a:r>
            <a:r>
              <a:rPr lang="en-US" sz="2000" dirty="0" smtClean="0"/>
              <a:t>issues related to calculations on </a:t>
            </a:r>
            <a:r>
              <a:rPr lang="en-US" sz="2000" dirty="0" smtClean="0">
                <a:solidFill>
                  <a:srgbClr val="660066"/>
                </a:solidFill>
              </a:rPr>
              <a:t>service and fundraising summary stats</a:t>
            </a:r>
            <a:endParaRPr lang="en-US" sz="2000" dirty="0">
              <a:solidFill>
                <a:srgbClr val="660066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Test </a:t>
            </a:r>
            <a:r>
              <a:rPr lang="en-US" sz="2000" dirty="0"/>
              <a:t>for </a:t>
            </a:r>
            <a:r>
              <a:rPr lang="en-US" sz="2000" dirty="0" smtClean="0">
                <a:solidFill>
                  <a:srgbClr val="000090"/>
                </a:solidFill>
              </a:rPr>
              <a:t>data accuracy </a:t>
            </a:r>
            <a:r>
              <a:rPr lang="en-US" sz="2000" dirty="0" smtClean="0"/>
              <a:t>issues related to </a:t>
            </a:r>
            <a:r>
              <a:rPr lang="en-US" sz="2000" dirty="0" smtClean="0">
                <a:solidFill>
                  <a:srgbClr val="660066"/>
                </a:solidFill>
              </a:rPr>
              <a:t>Piggy Bank </a:t>
            </a:r>
            <a:r>
              <a:rPr lang="en-US" sz="2000" dirty="0" smtClean="0"/>
              <a:t>commitment calculations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Perform basic </a:t>
            </a:r>
            <a:r>
              <a:rPr lang="en-US" sz="2000" dirty="0">
                <a:solidFill>
                  <a:srgbClr val="000090"/>
                </a:solidFill>
              </a:rPr>
              <a:t>link validation </a:t>
            </a:r>
            <a:r>
              <a:rPr lang="en-US" sz="2000" dirty="0"/>
              <a:t>for items in the </a:t>
            </a:r>
            <a:r>
              <a:rPr lang="en-US" sz="2000" dirty="0">
                <a:solidFill>
                  <a:srgbClr val="660066"/>
                </a:solidFill>
              </a:rPr>
              <a:t>news </a:t>
            </a:r>
            <a:r>
              <a:rPr lang="en-US" sz="2000" dirty="0" smtClean="0">
                <a:solidFill>
                  <a:srgbClr val="660066"/>
                </a:solidFill>
              </a:rPr>
              <a:t>feed</a:t>
            </a:r>
            <a:endParaRPr lang="en-US" sz="2000" dirty="0">
              <a:solidFill>
                <a:srgbClr val="660066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Perform a copy review of the various descriptive </a:t>
            </a:r>
            <a:r>
              <a:rPr lang="en-US" sz="2000" dirty="0" smtClean="0">
                <a:solidFill>
                  <a:srgbClr val="660066"/>
                </a:solidFill>
              </a:rPr>
              <a:t>dialogs</a:t>
            </a:r>
            <a:r>
              <a:rPr lang="en-US" sz="2000" dirty="0" smtClean="0"/>
              <a:t> in the app looking for </a:t>
            </a:r>
            <a:r>
              <a:rPr lang="en-US" sz="2000" dirty="0" smtClean="0">
                <a:solidFill>
                  <a:srgbClr val="000090"/>
                </a:solidFill>
              </a:rPr>
              <a:t>typos and grammar </a:t>
            </a:r>
            <a:r>
              <a:rPr lang="en-US" sz="2000" dirty="0" smtClean="0"/>
              <a:t>issues 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Test </a:t>
            </a:r>
            <a:r>
              <a:rPr lang="en-US" sz="2000" dirty="0"/>
              <a:t>for </a:t>
            </a:r>
            <a:r>
              <a:rPr lang="en-US" sz="2000" dirty="0">
                <a:solidFill>
                  <a:srgbClr val="000090"/>
                </a:solidFill>
              </a:rPr>
              <a:t>performance </a:t>
            </a:r>
            <a:r>
              <a:rPr lang="en-US" sz="2000" dirty="0"/>
              <a:t>related issues related to </a:t>
            </a:r>
            <a:r>
              <a:rPr lang="en-US" sz="2000" dirty="0">
                <a:solidFill>
                  <a:srgbClr val="660066"/>
                </a:solidFill>
              </a:rPr>
              <a:t>mapping</a:t>
            </a:r>
            <a:r>
              <a:rPr lang="en-US" sz="2000" dirty="0"/>
              <a:t> capabilities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Stress test the </a:t>
            </a:r>
            <a:r>
              <a:rPr lang="en-US" sz="2000" dirty="0">
                <a:solidFill>
                  <a:srgbClr val="660066"/>
                </a:solidFill>
              </a:rPr>
              <a:t>application</a:t>
            </a:r>
            <a:r>
              <a:rPr lang="en-US" sz="2000" dirty="0"/>
              <a:t> to identify conditions that </a:t>
            </a:r>
            <a:r>
              <a:rPr lang="en-US" sz="2000" dirty="0">
                <a:solidFill>
                  <a:srgbClr val="000090"/>
                </a:solidFill>
              </a:rPr>
              <a:t>crash</a:t>
            </a:r>
            <a:r>
              <a:rPr lang="en-US" sz="2000" dirty="0"/>
              <a:t> the </a:t>
            </a:r>
            <a:r>
              <a:rPr lang="en-US" sz="2000" dirty="0" smtClean="0"/>
              <a:t>app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77735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2964"/>
            <a:ext cx="8229600" cy="5723200"/>
          </a:xfrm>
        </p:spPr>
        <p:txBody>
          <a:bodyPr/>
          <a:lstStyle/>
          <a:p>
            <a:pPr marL="0" indent="0" algn="r">
              <a:buNone/>
            </a:pPr>
            <a:r>
              <a:rPr lang="en-US" dirty="0" smtClean="0"/>
              <a:t>Walk your charters </a:t>
            </a:r>
            <a:r>
              <a:rPr lang="en-US" dirty="0" smtClean="0">
                <a:solidFill>
                  <a:srgbClr val="000090"/>
                </a:solidFill>
              </a:rPr>
              <a:t>quickly</a:t>
            </a:r>
            <a:r>
              <a:rPr lang="en-US" dirty="0" smtClean="0"/>
              <a:t> as a team</a:t>
            </a:r>
          </a:p>
          <a:p>
            <a:pPr marL="0" indent="0" algn="r">
              <a:buNone/>
            </a:pPr>
            <a:endParaRPr lang="en-US" dirty="0" smtClean="0"/>
          </a:p>
          <a:p>
            <a:pPr marL="0" indent="0" algn="r">
              <a:buNone/>
            </a:pPr>
            <a:endParaRPr lang="en-US" dirty="0" smtClean="0"/>
          </a:p>
          <a:p>
            <a:pPr marL="0" indent="0" algn="r">
              <a:buNone/>
            </a:pPr>
            <a:r>
              <a:rPr lang="en-US" dirty="0" smtClean="0"/>
              <a:t>Use </a:t>
            </a:r>
            <a:r>
              <a:rPr lang="en-US" dirty="0" smtClean="0">
                <a:solidFill>
                  <a:srgbClr val="000090"/>
                </a:solidFill>
              </a:rPr>
              <a:t>thumb voting</a:t>
            </a:r>
            <a:r>
              <a:rPr lang="en-US" dirty="0" smtClean="0"/>
              <a:t> to see if there is agreement around clarity and scope </a:t>
            </a:r>
          </a:p>
          <a:p>
            <a:pPr marL="0" indent="0" algn="r">
              <a:buNone/>
            </a:pPr>
            <a:endParaRPr lang="en-US" dirty="0" smtClean="0"/>
          </a:p>
          <a:p>
            <a:pPr marL="0" indent="0" algn="r">
              <a:buNone/>
            </a:pPr>
            <a:endParaRPr lang="en-US" dirty="0" smtClean="0"/>
          </a:p>
          <a:p>
            <a:pPr marL="0" indent="0" algn="r">
              <a:buNone/>
            </a:pPr>
            <a:r>
              <a:rPr lang="en-US" dirty="0" smtClean="0"/>
              <a:t>The particularly contentious charters will lead the team to </a:t>
            </a:r>
            <a:r>
              <a:rPr lang="en-US" dirty="0" smtClean="0">
                <a:solidFill>
                  <a:srgbClr val="000090"/>
                </a:solidFill>
              </a:rPr>
              <a:t>discussion</a:t>
            </a:r>
            <a:r>
              <a:rPr lang="en-US" dirty="0" smtClean="0"/>
              <a:t> and debate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820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9595"/>
            <a:ext cx="3450753" cy="763495"/>
          </a:xfrm>
          <a:solidFill>
            <a:srgbClr val="645952"/>
          </a:solidFill>
        </p:spPr>
        <p:txBody>
          <a:bodyPr/>
          <a:lstStyle/>
          <a:p>
            <a:r>
              <a:rPr lang="en-US" dirty="0" smtClean="0"/>
              <a:t>In Your Charter: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2250" y="273051"/>
            <a:ext cx="4553035" cy="24011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/>
              <a:t>When you charter your tests, include polarities explicitly in your mission. This practice is particularly effective for shorter test charters.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03091"/>
            <a:ext cx="3450753" cy="1104787"/>
          </a:xfrm>
          <a:solidFill>
            <a:schemeClr val="accent3"/>
          </a:solidFill>
        </p:spPr>
        <p:txBody>
          <a:bodyPr>
            <a:noAutofit/>
          </a:bodyPr>
          <a:lstStyle/>
          <a:p>
            <a:r>
              <a:rPr lang="en-US" sz="2000" dirty="0" smtClean="0"/>
              <a:t>Testing vs. Touring</a:t>
            </a:r>
          </a:p>
          <a:p>
            <a:r>
              <a:rPr lang="en-US" sz="2000" dirty="0" smtClean="0"/>
              <a:t>Feature vs. Feature</a:t>
            </a:r>
          </a:p>
          <a:p>
            <a:r>
              <a:rPr lang="en-US" sz="2000" dirty="0" smtClean="0"/>
              <a:t>Requirement vs. Requirement</a:t>
            </a:r>
          </a:p>
          <a:p>
            <a:endParaRPr 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07953" y="3459847"/>
            <a:ext cx="4909624" cy="69609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While Chartering:</a:t>
            </a:r>
            <a:endParaRPr lang="en-US" dirty="0"/>
          </a:p>
        </p:txBody>
      </p:sp>
      <p:sp>
        <p:nvSpPr>
          <p:cNvPr id="6" name="Text Placeholder 3"/>
          <p:cNvSpPr txBox="1">
            <a:spLocks/>
          </p:cNvSpPr>
          <p:nvPr/>
        </p:nvSpPr>
        <p:spPr>
          <a:xfrm>
            <a:off x="3907953" y="4155945"/>
            <a:ext cx="4909624" cy="1080365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Individual Tests vs. General Lab Procedures</a:t>
            </a:r>
          </a:p>
          <a:p>
            <a:r>
              <a:rPr lang="en-US" sz="2000" dirty="0" smtClean="0"/>
              <a:t>Coverage vs. Oracles </a:t>
            </a:r>
          </a:p>
          <a:p>
            <a:r>
              <a:rPr lang="en-US" sz="2000" dirty="0" smtClean="0"/>
              <a:t>Lab Conditions vs. Field Conditions </a:t>
            </a:r>
            <a:endParaRPr lang="en-US" sz="20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2879789"/>
            <a:ext cx="3365267" cy="30791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dirty="0" smtClean="0"/>
              <a:t>When you charter, use the polarities to help you identify new charter ideas. This practice feeds overproduction and abandonment.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575823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Exploratory Testing</a:t>
            </a:r>
            <a:endParaRPr lang="en-US" sz="1800" dirty="0" smtClean="0"/>
          </a:p>
          <a:p>
            <a:pPr marL="0" indent="0" algn="r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70463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Mnemonics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514450"/>
            <a:ext cx="8229600" cy="4525963"/>
          </a:xfrm>
        </p:spPr>
        <p:txBody>
          <a:bodyPr/>
          <a:lstStyle/>
          <a:p>
            <a:r>
              <a:rPr lang="en-US" dirty="0" smtClean="0"/>
              <a:t>Application Touring: FFC CUTS VIDS</a:t>
            </a:r>
          </a:p>
          <a:p>
            <a:r>
              <a:rPr lang="en-US" dirty="0" smtClean="0"/>
              <a:t>Session Notes: MCOASTER</a:t>
            </a:r>
          </a:p>
          <a:p>
            <a:r>
              <a:rPr lang="en-US" dirty="0" smtClean="0"/>
              <a:t>Coverage: SFDPOT</a:t>
            </a:r>
          </a:p>
          <a:p>
            <a:r>
              <a:rPr lang="en-US" dirty="0" smtClean="0"/>
              <a:t>Quality Criteria: CRUSSPICSTMPL </a:t>
            </a:r>
          </a:p>
          <a:p>
            <a:r>
              <a:rPr lang="en-US" dirty="0" smtClean="0"/>
              <a:t>Oracles: HICCUPPS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176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Session Notes</a:t>
            </a:r>
          </a:p>
          <a:p>
            <a:pPr marL="0" indent="0" algn="ctr">
              <a:buNone/>
            </a:pPr>
            <a:r>
              <a:rPr lang="en-US" sz="1800" dirty="0" smtClean="0"/>
              <a:t>(bringing order from chaos)</a:t>
            </a:r>
          </a:p>
          <a:p>
            <a:pPr marL="0" indent="0" algn="r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74576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Notepad and Word templates </a:t>
            </a:r>
          </a:p>
          <a:p>
            <a:r>
              <a:rPr lang="en-US" dirty="0" smtClean="0"/>
              <a:t>Moleskins </a:t>
            </a:r>
            <a:r>
              <a:rPr lang="en-US" dirty="0"/>
              <a:t>and </a:t>
            </a:r>
            <a:r>
              <a:rPr lang="en-US" dirty="0" smtClean="0"/>
              <a:t>composition books </a:t>
            </a:r>
            <a:endParaRPr lang="en-US" dirty="0"/>
          </a:p>
          <a:p>
            <a:r>
              <a:rPr lang="en-US" dirty="0" smtClean="0"/>
              <a:t>Wikis and ticketing systems</a:t>
            </a:r>
          </a:p>
          <a:p>
            <a:r>
              <a:rPr lang="en-US" dirty="0" smtClean="0"/>
              <a:t>Mind mapping tools</a:t>
            </a:r>
          </a:p>
          <a:p>
            <a:r>
              <a:rPr lang="en-US" dirty="0" smtClean="0"/>
              <a:t>Desktop recording tools </a:t>
            </a:r>
          </a:p>
          <a:p>
            <a:r>
              <a:rPr lang="en-US" dirty="0" smtClean="0"/>
              <a:t>VM session management tools </a:t>
            </a:r>
          </a:p>
          <a:p>
            <a:r>
              <a:rPr lang="en-US" dirty="0" smtClean="0"/>
              <a:t>Test automation tools</a:t>
            </a:r>
          </a:p>
          <a:p>
            <a:r>
              <a:rPr lang="en-US" dirty="0" smtClean="0"/>
              <a:t>Server monitoring and logging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705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427384"/>
            <a:ext cx="8229600" cy="5698779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2800" dirty="0"/>
              <a:t>Immediately after your testing, take your notes and answer the following questions using only  your notes: </a:t>
            </a:r>
            <a:endParaRPr lang="en-US" sz="2800" dirty="0" smtClean="0"/>
          </a:p>
          <a:p>
            <a:pPr marL="0" indent="0">
              <a:lnSpc>
                <a:spcPct val="80000"/>
              </a:lnSpc>
              <a:buNone/>
            </a:pPr>
            <a:endParaRPr lang="en-US" sz="2800" dirty="0"/>
          </a:p>
          <a:p>
            <a:pPr marL="400050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What was I testing?</a:t>
            </a:r>
          </a:p>
          <a:p>
            <a:pPr marL="400050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Why was I testing?</a:t>
            </a:r>
          </a:p>
          <a:p>
            <a:pPr marL="400050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How did I test it?</a:t>
            </a:r>
          </a:p>
          <a:p>
            <a:pPr marL="400050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What data did I use?</a:t>
            </a:r>
          </a:p>
          <a:p>
            <a:pPr marL="400050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Where did I test it?</a:t>
            </a:r>
          </a:p>
          <a:p>
            <a:pPr marL="400050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What did I find?</a:t>
            </a:r>
          </a:p>
          <a:p>
            <a:pPr marL="400050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What did I not test?</a:t>
            </a:r>
          </a:p>
          <a:p>
            <a:pPr marL="400050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What, if I had it, would allow me to do more or better testing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16620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MCOASTER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4426480"/>
              </p:ext>
            </p:extLst>
          </p:nvPr>
        </p:nvGraphicFramePr>
        <p:xfrm>
          <a:off x="457200" y="1417638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5478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Sometimes polarities can help structure your notes:</a:t>
            </a:r>
            <a:endParaRPr lang="en-US" sz="28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7445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Warming up vs. Cruising vs. Cooling down</a:t>
            </a:r>
          </a:p>
          <a:p>
            <a:r>
              <a:rPr lang="en-US" dirty="0" smtClean="0"/>
              <a:t>Careful vs. Quick</a:t>
            </a:r>
          </a:p>
          <a:p>
            <a:r>
              <a:rPr lang="en-US" dirty="0" smtClean="0"/>
              <a:t>Data gathering vs. Data analysis</a:t>
            </a:r>
          </a:p>
          <a:p>
            <a:r>
              <a:rPr lang="en-US" dirty="0" smtClean="0"/>
              <a:t>Lab conditions vs. Field conditions </a:t>
            </a:r>
          </a:p>
          <a:p>
            <a:r>
              <a:rPr lang="en-US" dirty="0" smtClean="0"/>
              <a:t>Current version vs. Old versions</a:t>
            </a:r>
          </a:p>
          <a:p>
            <a:r>
              <a:rPr lang="en-US" dirty="0" smtClean="0"/>
              <a:t>Feature vs. Feature</a:t>
            </a:r>
          </a:p>
          <a:p>
            <a:r>
              <a:rPr lang="en-US" dirty="0" smtClean="0"/>
              <a:t>Requirement vs. Requirement </a:t>
            </a:r>
          </a:p>
          <a:p>
            <a:r>
              <a:rPr lang="en-US" dirty="0" smtClean="0"/>
              <a:t>Coverage vs. Oracles </a:t>
            </a:r>
          </a:p>
          <a:p>
            <a:r>
              <a:rPr lang="en-US" dirty="0" smtClean="0"/>
              <a:t>Testing vs. Touring </a:t>
            </a:r>
          </a:p>
          <a:p>
            <a:r>
              <a:rPr lang="en-US" dirty="0" smtClean="0"/>
              <a:t>Individual tests vs. General lab procedures and infrastructure </a:t>
            </a:r>
          </a:p>
          <a:p>
            <a:r>
              <a:rPr lang="en-US" dirty="0" smtClean="0"/>
              <a:t>Playful vs. Serious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004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Tagging items for follow-up</a:t>
            </a:r>
            <a:endParaRPr lang="en-US" dirty="0"/>
          </a:p>
        </p:txBody>
      </p:sp>
      <p:sp>
        <p:nvSpPr>
          <p:cNvPr id="4" name="Content Placeholder 5"/>
          <p:cNvSpPr>
            <a:spLocks noGrp="1"/>
          </p:cNvSpPr>
          <p:nvPr>
            <p:ph idx="1"/>
          </p:nvPr>
        </p:nvSpPr>
        <p:spPr>
          <a:xfrm>
            <a:off x="457200" y="147445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 regularly tag the following:  </a:t>
            </a:r>
          </a:p>
          <a:p>
            <a:r>
              <a:rPr lang="en-US" dirty="0"/>
              <a:t>b</a:t>
            </a:r>
            <a:r>
              <a:rPr lang="en-US" dirty="0" smtClean="0"/>
              <a:t>ugs or issues for isolation </a:t>
            </a:r>
          </a:p>
          <a:p>
            <a:r>
              <a:rPr lang="en-US" dirty="0"/>
              <a:t>p</a:t>
            </a:r>
            <a:r>
              <a:rPr lang="en-US" dirty="0" smtClean="0"/>
              <a:t>ossible new charters</a:t>
            </a:r>
          </a:p>
          <a:p>
            <a:r>
              <a:rPr lang="en-US" dirty="0"/>
              <a:t>o</a:t>
            </a:r>
            <a:r>
              <a:rPr lang="en-US" dirty="0" smtClean="0"/>
              <a:t>pen questions </a:t>
            </a:r>
          </a:p>
          <a:p>
            <a:r>
              <a:rPr lang="en-US" dirty="0"/>
              <a:t>t</a:t>
            </a:r>
            <a:r>
              <a:rPr lang="en-US" dirty="0" smtClean="0"/>
              <a:t>asks for automation </a:t>
            </a:r>
          </a:p>
          <a:p>
            <a:r>
              <a:rPr lang="en-US" dirty="0"/>
              <a:t>t</a:t>
            </a:r>
            <a:r>
              <a:rPr lang="en-US" dirty="0" smtClean="0"/>
              <a:t>asks for documentation </a:t>
            </a:r>
          </a:p>
          <a:p>
            <a:r>
              <a:rPr lang="en-US" dirty="0" smtClean="0"/>
              <a:t>setup, testing, investigation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279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Session Debriefs</a:t>
            </a:r>
          </a:p>
          <a:p>
            <a:pPr marL="0" indent="0" algn="ctr">
              <a:buNone/>
            </a:pPr>
            <a:r>
              <a:rPr lang="en-US" sz="1800" dirty="0" smtClean="0"/>
              <a:t>(making meaning from the data and the art of giving feedback)</a:t>
            </a:r>
          </a:p>
          <a:p>
            <a:pPr marL="0" indent="0" algn="r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22871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endParaRPr lang="en-US" dirty="0" smtClean="0"/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endParaRPr lang="en-US" dirty="0" smtClean="0"/>
          </a:p>
          <a:p>
            <a:pPr marL="0" indent="0" algn="r">
              <a:buNone/>
            </a:pPr>
            <a:r>
              <a:rPr lang="en-US" dirty="0" smtClean="0"/>
              <a:t>Debriefs are about </a:t>
            </a:r>
          </a:p>
          <a:p>
            <a:pPr marL="0" indent="0" algn="r">
              <a:buNone/>
            </a:pPr>
            <a:r>
              <a:rPr lang="en-US" dirty="0" smtClean="0">
                <a:solidFill>
                  <a:srgbClr val="000090"/>
                </a:solidFill>
              </a:rPr>
              <a:t>making sense </a:t>
            </a:r>
          </a:p>
          <a:p>
            <a:pPr marL="0" indent="0" algn="r">
              <a:buNone/>
            </a:pPr>
            <a:r>
              <a:rPr lang="en-US" dirty="0" smtClean="0"/>
              <a:t>of all the data</a:t>
            </a:r>
            <a:endParaRPr lang="en-US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576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341908"/>
            <a:ext cx="8229600" cy="578425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Debriefs are a time to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90"/>
                </a:solidFill>
              </a:rPr>
              <a:t>prioritize</a:t>
            </a:r>
            <a:r>
              <a:rPr lang="en-US" dirty="0" smtClean="0"/>
              <a:t> real-time, </a:t>
            </a:r>
          </a:p>
          <a:p>
            <a:pPr marL="0" indent="0">
              <a:buNone/>
            </a:pPr>
            <a:r>
              <a:rPr lang="en-US" dirty="0" smtClean="0"/>
              <a:t>make project </a:t>
            </a:r>
            <a:r>
              <a:rPr lang="en-US" dirty="0" smtClean="0">
                <a:solidFill>
                  <a:srgbClr val="000090"/>
                </a:solidFill>
              </a:rPr>
              <a:t>adjustments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 smtClean="0"/>
              <a:t>and </a:t>
            </a:r>
            <a:r>
              <a:rPr lang="en-US" dirty="0" smtClean="0">
                <a:solidFill>
                  <a:srgbClr val="000090"/>
                </a:solidFill>
              </a:rPr>
              <a:t>assign</a:t>
            </a:r>
            <a:r>
              <a:rPr lang="en-US" dirty="0" smtClean="0"/>
              <a:t> tasks </a:t>
            </a:r>
            <a:endParaRPr lang="en-US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463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“Simultaneous learning, test design, and test execution.”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				            - James Bach</a:t>
            </a:r>
          </a:p>
          <a:p>
            <a:pPr marL="0" indent="0" algn="r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30635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Debriefs are with </a:t>
            </a:r>
            <a:r>
              <a:rPr lang="en-US" dirty="0" smtClean="0">
                <a:solidFill>
                  <a:srgbClr val="000090"/>
                </a:solidFill>
              </a:rPr>
              <a:t>people</a:t>
            </a:r>
            <a:endParaRPr lang="en-US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463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Managing Priorities</a:t>
            </a:r>
          </a:p>
          <a:p>
            <a:pPr marL="0" indent="0" algn="ctr">
              <a:buNone/>
            </a:pPr>
            <a:r>
              <a:rPr lang="en-US" sz="1800" dirty="0" smtClean="0"/>
              <a:t>(you can’t test everything)</a:t>
            </a:r>
          </a:p>
          <a:p>
            <a:pPr marL="0" indent="0" algn="r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99338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4120"/>
            <a:ext cx="8229600" cy="57720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A </a:t>
            </a:r>
            <a:r>
              <a:rPr lang="en-US" dirty="0" smtClean="0"/>
              <a:t>- This charter must be executed before I know enough about the feature to make a recommendation related to production. Or more simply, </a:t>
            </a:r>
            <a:r>
              <a:rPr lang="en-US" dirty="0" smtClean="0">
                <a:solidFill>
                  <a:srgbClr val="000090"/>
                </a:solidFill>
              </a:rPr>
              <a:t>"We need to run this charter."</a:t>
            </a:r>
            <a:endParaRPr lang="en-US" dirty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B </a:t>
            </a:r>
            <a:r>
              <a:rPr lang="en-US" dirty="0" smtClean="0"/>
              <a:t>- This </a:t>
            </a:r>
            <a:r>
              <a:rPr lang="en-US" dirty="0"/>
              <a:t>charter represents a good set of test ideas, which could uncover issues that might prevent us from going to production. Or more simply, </a:t>
            </a:r>
            <a:r>
              <a:rPr lang="en-US" dirty="0">
                <a:solidFill>
                  <a:srgbClr val="000090"/>
                </a:solidFill>
              </a:rPr>
              <a:t>"If we have time, we should run this charter."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 - This </a:t>
            </a:r>
            <a:r>
              <a:rPr lang="en-US" dirty="0"/>
              <a:t>charter represents a set of test ideas that might be valuable at some point. Or more simply, </a:t>
            </a:r>
            <a:r>
              <a:rPr lang="en-US" dirty="0">
                <a:solidFill>
                  <a:srgbClr val="000090"/>
                </a:solidFill>
              </a:rPr>
              <a:t>"It's a test, and we could run it, but likely there are better uses of our time</a:t>
            </a:r>
            <a:r>
              <a:rPr lang="en-US" dirty="0" smtClean="0">
                <a:solidFill>
                  <a:srgbClr val="000090"/>
                </a:solidFill>
              </a:rPr>
              <a:t>.”</a:t>
            </a:r>
            <a:endParaRPr lang="en-US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416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Group Prioritization vs. Real-Time Prioritization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 a group I might: </a:t>
            </a:r>
          </a:p>
          <a:p>
            <a:pPr lvl="1"/>
            <a:r>
              <a:rPr lang="en-US" dirty="0" smtClean="0"/>
              <a:t>Thumb vote on charter level. </a:t>
            </a:r>
          </a:p>
          <a:p>
            <a:pPr lvl="1"/>
            <a:r>
              <a:rPr lang="en-US" dirty="0" smtClean="0"/>
              <a:t>Collaboratively force-rank A-level charters.</a:t>
            </a:r>
          </a:p>
          <a:p>
            <a:r>
              <a:rPr lang="en-US" dirty="0" smtClean="0"/>
              <a:t>After </a:t>
            </a:r>
            <a:r>
              <a:rPr lang="en-US" dirty="0"/>
              <a:t>I execute any given charter I might:</a:t>
            </a:r>
          </a:p>
          <a:p>
            <a:pPr lvl="1"/>
            <a:r>
              <a:rPr lang="en-US" dirty="0"/>
              <a:t>Add some number of new A-, B- or C-level charters.</a:t>
            </a:r>
          </a:p>
          <a:p>
            <a:pPr lvl="1"/>
            <a:r>
              <a:rPr lang="en-US" dirty="0"/>
              <a:t>Reprioritize existing A-, B- or C-level charters (up or down).</a:t>
            </a:r>
          </a:p>
          <a:p>
            <a:pPr lvl="1"/>
            <a:r>
              <a:rPr lang="en-US" dirty="0"/>
              <a:t>Make no changes.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482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Priorities to 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A-, B-, and C-level charter priorities: </a:t>
            </a:r>
          </a:p>
          <a:p>
            <a:pPr lvl="1"/>
            <a:r>
              <a:rPr lang="en-US" dirty="0"/>
              <a:t>A - We need to run this charter.</a:t>
            </a:r>
          </a:p>
          <a:p>
            <a:pPr lvl="1"/>
            <a:r>
              <a:rPr lang="en-US" dirty="0"/>
              <a:t>B - We should run this charter if we have time.</a:t>
            </a:r>
          </a:p>
          <a:p>
            <a:pPr lvl="1"/>
            <a:r>
              <a:rPr lang="en-US" dirty="0"/>
              <a:t>C - We could run this charter, but there are likely better uses of our time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Low</a:t>
            </a:r>
            <a:r>
              <a:rPr lang="en-US" dirty="0"/>
              <a:t>-tech testing dashboard </a:t>
            </a:r>
            <a:r>
              <a:rPr lang="en-US" dirty="0" smtClean="0"/>
              <a:t>(Bach)</a:t>
            </a:r>
          </a:p>
          <a:p>
            <a:pPr lvl="1"/>
            <a:r>
              <a:rPr lang="en-US" dirty="0"/>
              <a:t>0 - We have no good information about this area.</a:t>
            </a:r>
          </a:p>
          <a:p>
            <a:pPr lvl="1"/>
            <a:r>
              <a:rPr lang="en-US" dirty="0"/>
              <a:t>1 - We've done a sanity check of major functions using simple data.</a:t>
            </a:r>
          </a:p>
          <a:p>
            <a:pPr lvl="1"/>
            <a:r>
              <a:rPr lang="en-US" dirty="0"/>
              <a:t>2 - We've touched all functions with common and critical data.</a:t>
            </a:r>
          </a:p>
          <a:p>
            <a:pPr lvl="1"/>
            <a:r>
              <a:rPr lang="en-US" dirty="0"/>
              <a:t>3 - We've looked at corner cases using strong data, state, error, or stress testing.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041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Metrics and Reporting</a:t>
            </a:r>
          </a:p>
          <a:p>
            <a:pPr marL="0" indent="0" algn="ctr">
              <a:buNone/>
            </a:pPr>
            <a:r>
              <a:rPr lang="en-US" sz="1800" dirty="0" smtClean="0"/>
              <a:t>(visibility of project risk and tracking progress)</a:t>
            </a:r>
          </a:p>
          <a:p>
            <a:pPr marL="0" indent="0" algn="r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91686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Track </a:t>
            </a:r>
            <a:r>
              <a:rPr lang="en-US" dirty="0" smtClean="0">
                <a:solidFill>
                  <a:srgbClr val="000090"/>
                </a:solidFill>
              </a:rPr>
              <a:t>velocity</a:t>
            </a:r>
            <a:r>
              <a:rPr lang="en-US" dirty="0" smtClean="0"/>
              <a:t> instead of percent complete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186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Hypothetical Project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6543330"/>
              </p:ext>
            </p:extLst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Charters created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Charters executed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Remaining charters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Day 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Day 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Day 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Day 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Day 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Day 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19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Day 7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17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Day 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Day 9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9619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0417" y="1035818"/>
            <a:ext cx="6398853" cy="3865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09876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9018" y="1062357"/>
            <a:ext cx="6402919" cy="3856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21838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1054100" y="3177242"/>
            <a:ext cx="7010400" cy="554037"/>
          </a:xfrm>
          <a:prstGeom prst="rtTriangle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 flipH="1" flipV="1">
            <a:off x="1054100" y="3097867"/>
            <a:ext cx="7010400" cy="554037"/>
          </a:xfrm>
          <a:prstGeom prst="rtTriangle">
            <a:avLst/>
          </a:prstGeom>
          <a:solidFill>
            <a:srgbClr val="9933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1054100" y="2621617"/>
            <a:ext cx="0" cy="3968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139700" y="2146954"/>
            <a:ext cx="1981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>
                <a:latin typeface="Arial" charset="0"/>
              </a:rPr>
              <a:t>pure scripted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6705600" y="2166004"/>
            <a:ext cx="2819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>
                <a:latin typeface="Arial" charset="0"/>
              </a:rPr>
              <a:t>freestyle exploratory</a:t>
            </a:r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8064500" y="2462867"/>
            <a:ext cx="0" cy="5556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" name="Line 10"/>
          <p:cNvSpPr>
            <a:spLocks noChangeShapeType="1"/>
          </p:cNvSpPr>
          <p:nvPr/>
        </p:nvSpPr>
        <p:spPr bwMode="auto">
          <a:xfrm>
            <a:off x="6540500" y="2780367"/>
            <a:ext cx="0" cy="2381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5702300" y="2462867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>
                <a:latin typeface="Arial" charset="0"/>
              </a:rPr>
              <a:t>charters</a:t>
            </a:r>
          </a:p>
        </p:txBody>
      </p:sp>
      <p:sp>
        <p:nvSpPr>
          <p:cNvPr id="18" name="Line 12"/>
          <p:cNvSpPr>
            <a:spLocks noChangeShapeType="1"/>
          </p:cNvSpPr>
          <p:nvPr/>
        </p:nvSpPr>
        <p:spPr bwMode="auto">
          <a:xfrm>
            <a:off x="2044700" y="2780367"/>
            <a:ext cx="0" cy="2381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1816100" y="2462867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latin typeface="Arial" charset="0"/>
              </a:rPr>
              <a:t>vague scripts</a:t>
            </a:r>
          </a:p>
        </p:txBody>
      </p:sp>
      <p:sp>
        <p:nvSpPr>
          <p:cNvPr id="20" name="Line 14"/>
          <p:cNvSpPr>
            <a:spLocks noChangeShapeType="1"/>
          </p:cNvSpPr>
          <p:nvPr/>
        </p:nvSpPr>
        <p:spPr bwMode="auto">
          <a:xfrm>
            <a:off x="4406900" y="2780367"/>
            <a:ext cx="0" cy="2381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3848100" y="2146954"/>
            <a:ext cx="15240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latin typeface="Arial" charset="0"/>
              </a:rPr>
              <a:t>fragmentary</a:t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latin typeface="Arial" charset="0"/>
              </a:rPr>
              <a:t>test cases (scenarios)</a:t>
            </a:r>
          </a:p>
        </p:txBody>
      </p: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6565900" y="2475567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>
                <a:latin typeface="Arial" charset="0"/>
              </a:rPr>
              <a:t>roles</a:t>
            </a:r>
          </a:p>
        </p:txBody>
      </p:sp>
      <p:sp>
        <p:nvSpPr>
          <p:cNvPr id="23" name="Line 17"/>
          <p:cNvSpPr>
            <a:spLocks noChangeShapeType="1"/>
          </p:cNvSpPr>
          <p:nvPr/>
        </p:nvSpPr>
        <p:spPr bwMode="auto">
          <a:xfrm>
            <a:off x="7327900" y="2780367"/>
            <a:ext cx="0" cy="2381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644806" y="3825151"/>
            <a:ext cx="2212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-image from Jon Bach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22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other SBTM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Percentage of session time spent setting up for testing</a:t>
            </a:r>
          </a:p>
          <a:p>
            <a:pPr lvl="0"/>
            <a:r>
              <a:rPr lang="en-US" dirty="0"/>
              <a:t>Percentage of session time spent testing</a:t>
            </a:r>
          </a:p>
          <a:p>
            <a:pPr lvl="0"/>
            <a:r>
              <a:rPr lang="en-US" dirty="0"/>
              <a:t>Percentage of session time spent investigating problems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539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Low-Tech Testing Dashboard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16100"/>
            <a:ext cx="9144000" cy="3206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902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043" y="50300"/>
            <a:ext cx="7796274" cy="6077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403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Session Based Test Management</a:t>
            </a:r>
          </a:p>
          <a:p>
            <a:pPr marL="0" indent="0" algn="ctr">
              <a:buNone/>
            </a:pPr>
            <a:r>
              <a:rPr lang="en-US" sz="1800" dirty="0" smtClean="0"/>
              <a:t>(in practice)</a:t>
            </a:r>
          </a:p>
          <a:p>
            <a:pPr marL="0" indent="0" algn="r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91749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 </a:t>
            </a:r>
            <a:r>
              <a:rPr lang="en-US" dirty="0"/>
              <a:t>a</a:t>
            </a:r>
            <a:r>
              <a:rPr lang="en-US" dirty="0" smtClean="0"/>
              <a:t> project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Ford Vehicle Builder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http://ford.com/</a:t>
            </a:r>
          </a:p>
          <a:p>
            <a:r>
              <a:rPr lang="en-US" dirty="0" smtClean="0"/>
              <a:t>Build your F-150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Blueprint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http://blueprintlog.com</a:t>
            </a:r>
            <a:r>
              <a:rPr lang="en-US" dirty="0" smtClean="0"/>
              <a:t>/ </a:t>
            </a:r>
            <a:endParaRPr lang="en-US" dirty="0"/>
          </a:p>
          <a:p>
            <a:r>
              <a:rPr lang="en-US" dirty="0" smtClean="0"/>
              <a:t>Online resource planning tool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9487" y="3187685"/>
            <a:ext cx="2605300" cy="240680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8631" y="3503045"/>
            <a:ext cx="3898169" cy="2469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150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sz="3600" dirty="0"/>
              <a:t>Google Spreadsheet for charter tracking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r>
              <a:rPr lang="en-US" dirty="0" smtClean="0"/>
              <a:t>https</a:t>
            </a:r>
            <a:r>
              <a:rPr lang="en-US" dirty="0"/>
              <a:t>://docs.google.com/spreadsheet/ccc?pli=1&amp;key=0AqydatMd6PtbdGtDR2JoVkxOQzBnc0JjX1lDMEJwYlE#gid=</a:t>
            </a:r>
            <a:r>
              <a:rPr lang="en-US" dirty="0" smtClean="0"/>
              <a:t>0</a:t>
            </a:r>
          </a:p>
          <a:p>
            <a:pPr marL="0" indent="0">
              <a:buNone/>
            </a:pPr>
            <a:endParaRPr lang="en-US" sz="1500" dirty="0" smtClean="0"/>
          </a:p>
          <a:p>
            <a:pPr marL="0" indent="0">
              <a:buNone/>
            </a:pPr>
            <a:r>
              <a:rPr lang="en-US" dirty="0" smtClean="0"/>
              <a:t>-or-</a:t>
            </a:r>
          </a:p>
          <a:p>
            <a:pPr marL="0" indent="0">
              <a:buNone/>
            </a:pPr>
            <a:endParaRPr lang="en-US" sz="1500" dirty="0" smtClean="0"/>
          </a:p>
          <a:p>
            <a:pPr marL="0" indent="0">
              <a:buNone/>
            </a:pPr>
            <a:r>
              <a:rPr lang="en-US" dirty="0" smtClean="0"/>
              <a:t>http</a:t>
            </a:r>
            <a:r>
              <a:rPr lang="en-US" dirty="0"/>
              <a:t>://bit.ly/y8bs8L</a:t>
            </a:r>
          </a:p>
        </p:txBody>
      </p:sp>
    </p:spTree>
    <p:extLst>
      <p:ext uri="{BB962C8B-B14F-4D97-AF65-F5344CB8AC3E}">
        <p14:creationId xmlns:p14="http://schemas.microsoft.com/office/powerpoint/2010/main" val="1646489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Form teams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838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Form teams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Generate your first pass of charters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469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Form teams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Generate your first pass of charters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Prioritize your charters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480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Form teams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Generate your first pass of charters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Prioritize your charters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Test (take detailed notes)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274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2013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/>
              <a:t>t</a:t>
            </a:r>
            <a:r>
              <a:rPr lang="en-US" dirty="0" smtClean="0"/>
              <a:t>he tester, the way they work, </a:t>
            </a:r>
          </a:p>
          <a:p>
            <a:pPr marL="0" indent="0" algn="ctr">
              <a:buNone/>
            </a:pPr>
            <a:r>
              <a:rPr lang="en-US" dirty="0" smtClean="0"/>
              <a:t>and their ability to work in the future, is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0090"/>
                </a:solidFill>
              </a:rPr>
              <a:t>as important as</a:t>
            </a:r>
            <a:r>
              <a:rPr lang="en-US" dirty="0" smtClean="0"/>
              <a:t> </a:t>
            </a:r>
          </a:p>
          <a:p>
            <a:pPr marL="0" indent="0" algn="ctr">
              <a:buNone/>
            </a:pPr>
            <a:r>
              <a:rPr lang="en-US" dirty="0" smtClean="0"/>
              <a:t>the product being tested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543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Form teams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Generate your first pass of charters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Prioritize your charters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Test (take detailed notes)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Debrief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043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Form teams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Generate your first pass of charters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Prioritize your charters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Test (take detailed notes)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Debrief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Update your charter listing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55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Form teams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Generate your first pass of charters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Prioritize your charters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Test (take detailed notes)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Debrief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Update your charter listing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Track progress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588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Form teams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Generate your first pass of charters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Prioritize your charters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Test (take detailed notes)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Debrief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Update your charter listing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Track progress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Repeat </a:t>
            </a:r>
            <a:endParaRPr lang="en-US" dirty="0"/>
          </a:p>
        </p:txBody>
      </p:sp>
      <p:sp>
        <p:nvSpPr>
          <p:cNvPr id="4" name="Double Bracket 3"/>
          <p:cNvSpPr/>
          <p:nvPr/>
        </p:nvSpPr>
        <p:spPr>
          <a:xfrm>
            <a:off x="221621" y="3221779"/>
            <a:ext cx="5847387" cy="2147853"/>
          </a:xfrm>
          <a:prstGeom prst="bracketPair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829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Tutorial Checkout</a:t>
            </a:r>
            <a:endParaRPr lang="en-US" sz="1800" dirty="0" smtClean="0"/>
          </a:p>
          <a:p>
            <a:pPr marL="0" indent="0" algn="r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89023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19155" y="2481847"/>
            <a:ext cx="6106691" cy="1143000"/>
          </a:xfrm>
        </p:spPr>
        <p:txBody>
          <a:bodyPr/>
          <a:lstStyle/>
          <a:p>
            <a:r>
              <a:rPr lang="en-US" dirty="0" smtClean="0"/>
              <a:t>Reading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39" y="101955"/>
            <a:ext cx="7815741" cy="4525963"/>
          </a:xfrm>
        </p:spPr>
        <p:txBody>
          <a:bodyPr>
            <a:noAutofit/>
          </a:bodyPr>
          <a:lstStyle/>
          <a:p>
            <a:r>
              <a:rPr lang="en-US" sz="1175" dirty="0" smtClean="0"/>
              <a:t>Bach</a:t>
            </a:r>
            <a:r>
              <a:rPr lang="en-US" sz="1175" dirty="0"/>
              <a:t>, James. "Exploratory Testing Explained." First published as a chapter in The Test Practitioner, 2002. Available online at: </a:t>
            </a:r>
            <a:r>
              <a:rPr lang="en-US" sz="1175" u="sng" dirty="0">
                <a:hlinkClick r:id="rId3"/>
              </a:rPr>
              <a:t>http://www.satisfice.com/articles/et-article.pdf</a:t>
            </a:r>
            <a:endParaRPr lang="en-US" sz="1175" dirty="0"/>
          </a:p>
          <a:p>
            <a:r>
              <a:rPr lang="en-US" sz="1175" dirty="0" smtClean="0"/>
              <a:t>Bach</a:t>
            </a:r>
            <a:r>
              <a:rPr lang="en-US" sz="1175" dirty="0"/>
              <a:t>, James and Jon Bach. "Exploratory Testing Dynamics." Available online at: </a:t>
            </a:r>
            <a:r>
              <a:rPr lang="en-US" sz="1175" u="sng" dirty="0">
                <a:hlinkClick r:id="rId4"/>
              </a:rPr>
              <a:t>http://www.satisfice.com/articles/et-</a:t>
            </a:r>
            <a:r>
              <a:rPr lang="en-US" sz="1175" u="sng" dirty="0" smtClean="0">
                <a:hlinkClick r:id="rId4"/>
              </a:rPr>
              <a:t>dynamics.pdf</a:t>
            </a:r>
            <a:r>
              <a:rPr lang="en-US" sz="1175" u="sng" dirty="0" smtClean="0"/>
              <a:t> </a:t>
            </a:r>
            <a:endParaRPr lang="en-US" sz="1175" dirty="0"/>
          </a:p>
          <a:p>
            <a:r>
              <a:rPr lang="en-US" sz="1175" dirty="0" smtClean="0"/>
              <a:t>Bach</a:t>
            </a:r>
            <a:r>
              <a:rPr lang="en-US" sz="1175" dirty="0"/>
              <a:t>, Jon. "Session Based Test Management." First published in Software Testing and Quality Engineering, November 2000. Available online at: </a:t>
            </a:r>
            <a:r>
              <a:rPr lang="en-US" sz="1175" u="sng" dirty="0">
                <a:hlinkClick r:id="rId5"/>
              </a:rPr>
              <a:t>http://www.satisfice.com/articles/sbtm.pdf</a:t>
            </a:r>
            <a:endParaRPr lang="en-US" sz="1175" dirty="0"/>
          </a:p>
          <a:p>
            <a:r>
              <a:rPr lang="en-US" sz="1175" dirty="0" smtClean="0"/>
              <a:t>Bach</a:t>
            </a:r>
            <a:r>
              <a:rPr lang="en-US" sz="1175" dirty="0"/>
              <a:t>, James. "A Low-Tech Testing Dashboard." Presented at </a:t>
            </a:r>
            <a:r>
              <a:rPr lang="en-US" sz="1175" i="1" dirty="0"/>
              <a:t>STAREast</a:t>
            </a:r>
            <a:r>
              <a:rPr lang="en-US" sz="1175" dirty="0"/>
              <a:t>, 1999. Available online at: </a:t>
            </a:r>
            <a:r>
              <a:rPr lang="en-US" sz="1175" u="sng" dirty="0">
                <a:hlinkClick r:id="rId6"/>
              </a:rPr>
              <a:t>http://www.satisfice.com/presentations/dashboard.pdf</a:t>
            </a:r>
            <a:endParaRPr lang="en-US" sz="1175" dirty="0"/>
          </a:p>
          <a:p>
            <a:r>
              <a:rPr lang="en-US" sz="1175" dirty="0" smtClean="0"/>
              <a:t>Bach</a:t>
            </a:r>
            <a:r>
              <a:rPr lang="en-US" sz="1175" dirty="0"/>
              <a:t>, Jon. "How to Manage and Measure Exploratory Testing." Quardev, 2006. Available online at: </a:t>
            </a:r>
            <a:r>
              <a:rPr lang="en-US" sz="1175" u="sng" dirty="0">
                <a:hlinkClick r:id="rId7"/>
              </a:rPr>
              <a:t>http://www.quardev.com/content/whitepapers/how_measure_exploratory_testing.pdf</a:t>
            </a:r>
            <a:endParaRPr lang="en-US" sz="1175" dirty="0"/>
          </a:p>
          <a:p>
            <a:r>
              <a:rPr lang="en-US" sz="1175" dirty="0" smtClean="0"/>
              <a:t>Petty</a:t>
            </a:r>
            <a:r>
              <a:rPr lang="en-US" sz="1175" dirty="0"/>
              <a:t>, Kenn. "Reflections on the Use of Session-Based Exploratory Testing As the Primary Test Methodology for Software in an Agile Environment." Presented at the </a:t>
            </a:r>
            <a:r>
              <a:rPr lang="en-US" sz="1175" i="1" dirty="0"/>
              <a:t>Indianapolis Workshops on Software Testing</a:t>
            </a:r>
            <a:r>
              <a:rPr lang="en-US" sz="1175" dirty="0"/>
              <a:t>, April 2005. Available online at: </a:t>
            </a:r>
            <a:r>
              <a:rPr lang="en-US" sz="1175" u="sng" dirty="0">
                <a:hlinkClick r:id="rId8"/>
              </a:rPr>
              <a:t>http://www.indianapolisworkshops.com/docs/Reflections_on_the_use_of_Session-Based_Exploratory_Testing_in_an_Agile_Environment.doc</a:t>
            </a:r>
            <a:endParaRPr lang="en-US" sz="1175" dirty="0"/>
          </a:p>
          <a:p>
            <a:r>
              <a:rPr lang="en-US" sz="1175" dirty="0" smtClean="0"/>
              <a:t>Petty</a:t>
            </a:r>
            <a:r>
              <a:rPr lang="en-US" sz="1175" dirty="0"/>
              <a:t>, Kenn. "Transitioning from Standard V&amp;V to Rapid Testing Practices in a Chaotic Project Environment." Presented at the </a:t>
            </a:r>
            <a:r>
              <a:rPr lang="en-US" sz="1175" i="1" dirty="0"/>
              <a:t>Conference of the Association for Software Testing</a:t>
            </a:r>
            <a:r>
              <a:rPr lang="en-US" sz="1175" dirty="0"/>
              <a:t>, 2007. Available online at: </a:t>
            </a:r>
            <a:r>
              <a:rPr lang="en-US" sz="1175" u="sng" dirty="0">
                <a:hlinkClick r:id="rId9"/>
              </a:rPr>
              <a:t>http://www.associationforsoftwaretesting.org/documents/Kenn_Petty_Transitioning_from_Standard_V&amp;V_to_Rapid_Testing_Practices.pdf</a:t>
            </a:r>
            <a:endParaRPr lang="en-US" sz="1175" dirty="0"/>
          </a:p>
          <a:p>
            <a:r>
              <a:rPr lang="en-US" sz="1175" dirty="0" smtClean="0"/>
              <a:t>Wood</a:t>
            </a:r>
            <a:r>
              <a:rPr lang="en-US" sz="1175" dirty="0"/>
              <a:t>, Bill and David James. "Applying Session-Based Testing to Medical Software." Medical Device and Diagnostic Industry Magazine, May 2003. Available online at: </a:t>
            </a:r>
            <a:r>
              <a:rPr lang="en-US" sz="1175" u="sng" dirty="0">
                <a:hlinkClick r:id="rId10"/>
              </a:rPr>
              <a:t>http://www.mddionline.com/article/applying-session-based-testing-medical-</a:t>
            </a:r>
            <a:r>
              <a:rPr lang="en-US" sz="1175" u="sng" dirty="0" smtClean="0">
                <a:hlinkClick r:id="rId10"/>
              </a:rPr>
              <a:t>software</a:t>
            </a:r>
            <a:endParaRPr lang="en-US" sz="1175" u="sng" dirty="0" smtClean="0"/>
          </a:p>
          <a:p>
            <a:r>
              <a:rPr lang="en-US" sz="1175" dirty="0" smtClean="0"/>
              <a:t>Kelly, Michael. “The benefits of exploratory testing in agile environments.” SearchSoftwareQuality.com, 2009. Available online at: </a:t>
            </a:r>
            <a:r>
              <a:rPr lang="en-US" sz="1175" dirty="0" smtClean="0">
                <a:hlinkClick r:id="rId11"/>
              </a:rPr>
              <a:t>http://searchsoftwarequality.techtarget.com/tip/0,289483,sid92_gci1350741,00.html</a:t>
            </a:r>
            <a:r>
              <a:rPr lang="en-US" sz="1175" dirty="0" smtClean="0"/>
              <a:t> </a:t>
            </a:r>
          </a:p>
          <a:p>
            <a:r>
              <a:rPr lang="en-US" sz="1175" dirty="0" smtClean="0"/>
              <a:t>Kelly</a:t>
            </a:r>
            <a:r>
              <a:rPr lang="en-US" sz="1175" dirty="0"/>
              <a:t>, Michael. “Using session-based test management for exploratory testing.</a:t>
            </a:r>
            <a:r>
              <a:rPr lang="en-US" sz="1175" dirty="0" smtClean="0"/>
              <a:t>”</a:t>
            </a:r>
            <a:r>
              <a:rPr lang="en-US" sz="1175" dirty="0"/>
              <a:t> SearchSoftwareQuality.com, 2009. </a:t>
            </a:r>
            <a:r>
              <a:rPr lang="en-US" sz="1175" dirty="0" smtClean="0"/>
              <a:t> </a:t>
            </a:r>
            <a:r>
              <a:rPr lang="en-US" sz="1175" dirty="0"/>
              <a:t>Available online at: </a:t>
            </a:r>
            <a:r>
              <a:rPr lang="en-US" sz="1175" dirty="0">
                <a:hlinkClick r:id="rId12"/>
              </a:rPr>
              <a:t>http://searchsoftwarequality.techtarget.com/tip/0,289483,sid92_gci1352925_mem1,00.html</a:t>
            </a:r>
            <a:r>
              <a:rPr lang="en-US" sz="1175" dirty="0"/>
              <a:t> </a:t>
            </a:r>
          </a:p>
          <a:p>
            <a:r>
              <a:rPr lang="en-US" sz="1175" dirty="0"/>
              <a:t>Kelly, Michael. “Using session-based test management for exploratory testing coverage problems.” SearchSoftwareQuality.com, 2009. </a:t>
            </a:r>
            <a:r>
              <a:rPr lang="en-US" sz="1175" dirty="0" smtClean="0"/>
              <a:t>Available </a:t>
            </a:r>
            <a:r>
              <a:rPr lang="en-US" sz="1175" dirty="0"/>
              <a:t>online at: </a:t>
            </a:r>
            <a:r>
              <a:rPr lang="en-US" sz="1175" dirty="0">
                <a:hlinkClick r:id="rId13"/>
              </a:rPr>
              <a:t>http://searchsoftwarequality.techtarget.com/tip/0,289483,sid92_gci1355475_mem1,00.html</a:t>
            </a:r>
            <a:r>
              <a:rPr lang="en-US" sz="1175" dirty="0"/>
              <a:t> </a:t>
            </a:r>
          </a:p>
          <a:p>
            <a:r>
              <a:rPr lang="en-US" sz="1175" dirty="0"/>
              <a:t>Kelly, Michael. “Solving problems with session-based test management.” SearchSoftwareQuality.com, 2009. </a:t>
            </a:r>
            <a:r>
              <a:rPr lang="en-US" sz="1175" dirty="0" smtClean="0"/>
              <a:t>Available </a:t>
            </a:r>
            <a:r>
              <a:rPr lang="en-US" sz="1175" dirty="0"/>
              <a:t>online at: </a:t>
            </a:r>
            <a:r>
              <a:rPr lang="en-US" sz="1175" dirty="0">
                <a:hlinkClick r:id="rId14"/>
              </a:rPr>
              <a:t>http://searchsoftwarequality.techtarget.com/tip/0,289483,sid92_gci1355815_mem1,00.html</a:t>
            </a:r>
            <a:r>
              <a:rPr lang="en-US" sz="1175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90521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9798"/>
            <a:ext cx="8229600" cy="5906365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dirty="0" smtClean="0"/>
              <a:t>			Focus on dealing with </a:t>
            </a:r>
            <a:r>
              <a:rPr lang="en-US" dirty="0" smtClean="0">
                <a:solidFill>
                  <a:srgbClr val="000090"/>
                </a:solidFill>
              </a:rPr>
              <a:t>uncertainty</a:t>
            </a:r>
            <a:endParaRPr lang="en-US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184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Exploratory Skills and Tactics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57199" y="1535113"/>
            <a:ext cx="2620313" cy="63976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Self-Management</a:t>
            </a:r>
            <a:endParaRPr lang="en-US" sz="20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199" y="2174875"/>
            <a:ext cx="2620313" cy="395128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Chartering </a:t>
            </a:r>
          </a:p>
          <a:p>
            <a:r>
              <a:rPr lang="en-US" sz="2000" dirty="0" smtClean="0"/>
              <a:t>Refocusing</a:t>
            </a:r>
          </a:p>
          <a:p>
            <a:r>
              <a:rPr lang="en-US" sz="2000" dirty="0" smtClean="0"/>
              <a:t>Branching and Backtracking </a:t>
            </a:r>
          </a:p>
          <a:p>
            <a:r>
              <a:rPr lang="en-US" sz="2000" dirty="0" smtClean="0"/>
              <a:t>Alternating</a:t>
            </a:r>
          </a:p>
          <a:p>
            <a:r>
              <a:rPr lang="en-US" sz="2000" dirty="0" smtClean="0"/>
              <a:t>Recording and Reporting</a:t>
            </a:r>
          </a:p>
          <a:p>
            <a:r>
              <a:rPr lang="en-US" sz="2000" dirty="0" smtClean="0"/>
              <a:t>Resourcing</a:t>
            </a:r>
            <a:endParaRPr lang="en-US" sz="2000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idx="1"/>
          </p:nvPr>
        </p:nvSpPr>
        <p:spPr>
          <a:xfrm>
            <a:off x="3296316" y="1535113"/>
            <a:ext cx="2614464" cy="63976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Developing Ideas</a:t>
            </a:r>
            <a:endParaRPr lang="en-US" sz="2000" dirty="0"/>
          </a:p>
        </p:txBody>
      </p:sp>
      <p:sp>
        <p:nvSpPr>
          <p:cNvPr id="13" name="Content Placeholder 8"/>
          <p:cNvSpPr>
            <a:spLocks noGrp="1"/>
          </p:cNvSpPr>
          <p:nvPr>
            <p:ph sz="half" idx="2"/>
          </p:nvPr>
        </p:nvSpPr>
        <p:spPr>
          <a:xfrm>
            <a:off x="3296316" y="2174875"/>
            <a:ext cx="2614464" cy="395128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Modeling</a:t>
            </a:r>
          </a:p>
          <a:p>
            <a:r>
              <a:rPr lang="en-US" sz="2000" dirty="0" smtClean="0"/>
              <a:t>Questioning</a:t>
            </a:r>
          </a:p>
          <a:p>
            <a:r>
              <a:rPr lang="en-US" sz="2000" dirty="0" smtClean="0"/>
              <a:t>Generating and Elaborating</a:t>
            </a:r>
          </a:p>
          <a:p>
            <a:r>
              <a:rPr lang="en-US" sz="2000" dirty="0" smtClean="0"/>
              <a:t>Overproduction and Abandonment</a:t>
            </a:r>
          </a:p>
          <a:p>
            <a:r>
              <a:rPr lang="en-US" sz="2000" dirty="0" smtClean="0"/>
              <a:t>Abandonment and Recovery</a:t>
            </a:r>
          </a:p>
          <a:p>
            <a:r>
              <a:rPr lang="en-US" sz="2000" dirty="0" smtClean="0"/>
              <a:t>Collaborating</a:t>
            </a:r>
            <a:endParaRPr lang="en-US" sz="2000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idx="1"/>
          </p:nvPr>
        </p:nvSpPr>
        <p:spPr>
          <a:xfrm>
            <a:off x="6115338" y="1535113"/>
            <a:ext cx="2616496" cy="639762"/>
          </a:xfrm>
        </p:spPr>
        <p:txBody>
          <a:bodyPr>
            <a:noAutofit/>
          </a:bodyPr>
          <a:lstStyle/>
          <a:p>
            <a:r>
              <a:rPr lang="en-US" sz="2000" dirty="0" smtClean="0"/>
              <a:t>Examining the Product</a:t>
            </a:r>
            <a:endParaRPr lang="en-US" sz="2000" dirty="0"/>
          </a:p>
        </p:txBody>
      </p:sp>
      <p:sp>
        <p:nvSpPr>
          <p:cNvPr id="15" name="Content Placeholder 8"/>
          <p:cNvSpPr>
            <a:spLocks noGrp="1"/>
          </p:cNvSpPr>
          <p:nvPr>
            <p:ph sz="half" idx="2"/>
          </p:nvPr>
        </p:nvSpPr>
        <p:spPr>
          <a:xfrm>
            <a:off x="6115338" y="2174875"/>
            <a:ext cx="2616496" cy="395128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Interacting with the product</a:t>
            </a:r>
          </a:p>
          <a:p>
            <a:r>
              <a:rPr lang="en-US" sz="2000" dirty="0" smtClean="0"/>
              <a:t>Observing </a:t>
            </a:r>
          </a:p>
          <a:p>
            <a:r>
              <a:rPr lang="en-US" sz="2000" dirty="0" smtClean="0"/>
              <a:t>Applying tools</a:t>
            </a:r>
          </a:p>
          <a:p>
            <a:r>
              <a:rPr lang="en-US" sz="2000" dirty="0" smtClean="0"/>
              <a:t>Conjecturing</a:t>
            </a:r>
          </a:p>
          <a:p>
            <a:r>
              <a:rPr lang="en-US" sz="2000" dirty="0" smtClean="0"/>
              <a:t>Modeling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341947" y="5568214"/>
            <a:ext cx="47994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http://www.satisfice.com/articles/et-dynamics.pdf</a:t>
            </a:r>
          </a:p>
        </p:txBody>
      </p:sp>
    </p:spTree>
    <p:extLst>
      <p:ext uri="{BB962C8B-B14F-4D97-AF65-F5344CB8AC3E}">
        <p14:creationId xmlns:p14="http://schemas.microsoft.com/office/powerpoint/2010/main" val="2321056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Session Based Test Management</a:t>
            </a:r>
          </a:p>
          <a:p>
            <a:pPr marL="0" indent="0" algn="ctr">
              <a:buNone/>
            </a:pPr>
            <a:r>
              <a:rPr lang="en-US" sz="1800" dirty="0" smtClean="0"/>
              <a:t>(the building blocks)</a:t>
            </a:r>
          </a:p>
          <a:p>
            <a:pPr marL="0" indent="0" algn="r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71313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Couture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3457</TotalTime>
  <Words>2342</Words>
  <Application>Microsoft Macintosh PowerPoint</Application>
  <PresentationFormat>On-screen Show (4:3)</PresentationFormat>
  <Paragraphs>463</Paragraphs>
  <Slides>65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6" baseType="lpstr">
      <vt:lpstr>Default Theme</vt:lpstr>
      <vt:lpstr>Session Based Test Management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Exploratory Skills and Tactics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Kiwanis International App :: Charters</vt:lpstr>
      <vt:lpstr>PowerPoint Presentation</vt:lpstr>
      <vt:lpstr>In Your Charter:</vt:lpstr>
      <vt:lpstr>Mnemonics</vt:lpstr>
      <vt:lpstr>PowerPoint Presentation</vt:lpstr>
      <vt:lpstr>Tools</vt:lpstr>
      <vt:lpstr>PowerPoint Presentation</vt:lpstr>
      <vt:lpstr>MCOASTER</vt:lpstr>
      <vt:lpstr>Sometimes polarities can help structure your notes:</vt:lpstr>
      <vt:lpstr>Tagging items for follow-up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Group Prioritization vs. Real-Time Prioritization</vt:lpstr>
      <vt:lpstr>Mapping Priorities to Coverage</vt:lpstr>
      <vt:lpstr>PowerPoint Presentation</vt:lpstr>
      <vt:lpstr>PowerPoint Presentation</vt:lpstr>
      <vt:lpstr>Hypothetical Project</vt:lpstr>
      <vt:lpstr>PowerPoint Presentation</vt:lpstr>
      <vt:lpstr>PowerPoint Presentation</vt:lpstr>
      <vt:lpstr>Some other SBTM metrics</vt:lpstr>
      <vt:lpstr>Low-Tech Testing Dashboard</vt:lpstr>
      <vt:lpstr>PowerPoint Presentation</vt:lpstr>
      <vt:lpstr>PowerPoint Presentation</vt:lpstr>
      <vt:lpstr>Pick a project</vt:lpstr>
      <vt:lpstr>Google Spreadsheet for charter tracking</vt:lpstr>
      <vt:lpstr>The Process</vt:lpstr>
      <vt:lpstr>The Process</vt:lpstr>
      <vt:lpstr>The Process</vt:lpstr>
      <vt:lpstr>The Process</vt:lpstr>
      <vt:lpstr>The Process</vt:lpstr>
      <vt:lpstr>The Process</vt:lpstr>
      <vt:lpstr>The Process</vt:lpstr>
      <vt:lpstr>The Process</vt:lpstr>
      <vt:lpstr>PowerPoint Presentation</vt:lpstr>
      <vt:lpstr>Reading Materials</vt:lpstr>
    </vt:vector>
  </TitlesOfParts>
  <Company>DeveloperTown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Based Test Management</dc:title>
  <dc:creator>Michael Kelly</dc:creator>
  <cp:lastModifiedBy>Michael Kelly</cp:lastModifiedBy>
  <cp:revision>28</cp:revision>
  <cp:lastPrinted>2012-05-04T12:08:55Z</cp:lastPrinted>
  <dcterms:created xsi:type="dcterms:W3CDTF">2012-02-14T14:56:20Z</dcterms:created>
  <dcterms:modified xsi:type="dcterms:W3CDTF">2012-09-03T00:54:53Z</dcterms:modified>
</cp:coreProperties>
</file>